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3" r:id="rId2"/>
    <p:sldId id="257" r:id="rId3"/>
    <p:sldId id="258" r:id="rId4"/>
    <p:sldId id="259" r:id="rId5"/>
    <p:sldId id="260" r:id="rId6"/>
    <p:sldId id="261" r:id="rId7"/>
    <p:sldId id="262" r:id="rId8"/>
    <p:sldId id="321" r:id="rId9"/>
    <p:sldId id="263" r:id="rId10"/>
    <p:sldId id="264" r:id="rId11"/>
    <p:sldId id="265" r:id="rId12"/>
    <p:sldId id="266" r:id="rId13"/>
    <p:sldId id="267" r:id="rId14"/>
    <p:sldId id="268" r:id="rId15"/>
    <p:sldId id="269" r:id="rId16"/>
    <p:sldId id="322" r:id="rId17"/>
    <p:sldId id="270" r:id="rId18"/>
    <p:sldId id="271" r:id="rId19"/>
    <p:sldId id="272" r:id="rId20"/>
    <p:sldId id="273" r:id="rId21"/>
    <p:sldId id="354" r:id="rId22"/>
    <p:sldId id="355" r:id="rId23"/>
    <p:sldId id="275" r:id="rId24"/>
    <p:sldId id="276" r:id="rId25"/>
    <p:sldId id="277" r:id="rId26"/>
    <p:sldId id="278" r:id="rId27"/>
    <p:sldId id="279" r:id="rId28"/>
    <p:sldId id="280" r:id="rId29"/>
    <p:sldId id="281" r:id="rId30"/>
    <p:sldId id="282" r:id="rId31"/>
    <p:sldId id="283" r:id="rId32"/>
    <p:sldId id="284" r:id="rId33"/>
    <p:sldId id="365" r:id="rId34"/>
    <p:sldId id="287" r:id="rId35"/>
    <p:sldId id="288" r:id="rId36"/>
    <p:sldId id="289" r:id="rId37"/>
    <p:sldId id="290" r:id="rId38"/>
    <p:sldId id="291" r:id="rId39"/>
    <p:sldId id="292" r:id="rId40"/>
    <p:sldId id="293" r:id="rId41"/>
    <p:sldId id="294" r:id="rId42"/>
    <p:sldId id="295" r:id="rId43"/>
    <p:sldId id="297" r:id="rId44"/>
    <p:sldId id="296" r:id="rId45"/>
    <p:sldId id="298" r:id="rId46"/>
    <p:sldId id="330" r:id="rId47"/>
    <p:sldId id="299" r:id="rId48"/>
    <p:sldId id="331" r:id="rId49"/>
    <p:sldId id="300" r:id="rId50"/>
    <p:sldId id="301" r:id="rId51"/>
    <p:sldId id="302" r:id="rId52"/>
    <p:sldId id="303" r:id="rId53"/>
    <p:sldId id="356" r:id="rId54"/>
    <p:sldId id="367" r:id="rId55"/>
    <p:sldId id="304" r:id="rId56"/>
    <p:sldId id="324" r:id="rId57"/>
    <p:sldId id="332" r:id="rId58"/>
    <p:sldId id="366" r:id="rId59"/>
    <p:sldId id="306" r:id="rId60"/>
    <p:sldId id="333" r:id="rId61"/>
    <p:sldId id="334" r:id="rId62"/>
    <p:sldId id="308" r:id="rId63"/>
    <p:sldId id="335" r:id="rId64"/>
    <p:sldId id="309" r:id="rId65"/>
    <p:sldId id="307" r:id="rId66"/>
    <p:sldId id="310" r:id="rId67"/>
    <p:sldId id="337" r:id="rId68"/>
    <p:sldId id="311" r:id="rId69"/>
    <p:sldId id="338" r:id="rId70"/>
    <p:sldId id="312" r:id="rId71"/>
    <p:sldId id="339" r:id="rId72"/>
    <p:sldId id="313" r:id="rId73"/>
    <p:sldId id="340" r:id="rId74"/>
    <p:sldId id="364" r:id="rId75"/>
    <p:sldId id="359" r:id="rId76"/>
    <p:sldId id="314" r:id="rId77"/>
    <p:sldId id="341" r:id="rId78"/>
    <p:sldId id="315" r:id="rId79"/>
    <p:sldId id="316" r:id="rId80"/>
    <p:sldId id="342" r:id="rId81"/>
    <p:sldId id="317" r:id="rId82"/>
    <p:sldId id="343" r:id="rId83"/>
    <p:sldId id="318" r:id="rId84"/>
    <p:sldId id="362" r:id="rId85"/>
    <p:sldId id="368" r:id="rId86"/>
    <p:sldId id="357" r:id="rId87"/>
    <p:sldId id="358" r:id="rId88"/>
    <p:sldId id="361" r:id="rId89"/>
    <p:sldId id="344" r:id="rId90"/>
    <p:sldId id="345" r:id="rId91"/>
    <p:sldId id="325" r:id="rId92"/>
    <p:sldId id="353" r:id="rId93"/>
    <p:sldId id="360" r:id="rId94"/>
    <p:sldId id="327" r:id="rId95"/>
    <p:sldId id="346" r:id="rId96"/>
    <p:sldId id="323" r:id="rId97"/>
    <p:sldId id="347" r:id="rId98"/>
    <p:sldId id="328" r:id="rId99"/>
    <p:sldId id="348" r:id="rId100"/>
    <p:sldId id="320"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FFF"/>
    <a:srgbClr val="AFFFFF"/>
    <a:srgbClr val="D5FFFF"/>
    <a:srgbClr val="66FFFF"/>
    <a:srgbClr val="B3FFFF"/>
    <a:srgbClr val="C1FFFF"/>
    <a:srgbClr val="5DD5FF"/>
    <a:srgbClr val="47CFFF"/>
    <a:srgbClr val="DDFFFF"/>
    <a:srgbClr val="CAE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79" d="100"/>
          <a:sy n="79" d="100"/>
        </p:scale>
        <p:origin x="-18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267578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34096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436CBF-CE40-4DDC-89D3-FB9221EB2ECD}" type="slidenum">
              <a:rPr lang="en-IN" smtClean="0"/>
              <a:t>‹#›</a:t>
            </a:fld>
            <a:endParaRPr lang="en-IN"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9930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2605161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436CBF-CE40-4DDC-89D3-FB9221EB2ECD}" type="slidenum">
              <a:rPr lang="en-IN" smtClean="0"/>
              <a:t>‹#›</a:t>
            </a:fld>
            <a:endParaRPr lang="en-IN"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3552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37529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379345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125542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7505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735431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23867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291524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207561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50031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38507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338C2F-C1FF-403D-9F79-B78EA75F56E8}" type="datetimeFigureOut">
              <a:rPr lang="en-IN" smtClean="0"/>
              <a:t>13-06-2022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436CBF-CE40-4DDC-89D3-FB9221EB2ECD}" type="slidenum">
              <a:rPr lang="en-IN" smtClean="0"/>
              <a:t>‹#›</a:t>
            </a:fld>
            <a:endParaRPr lang="en-IN" dirty="0"/>
          </a:p>
        </p:txBody>
      </p:sp>
    </p:spTree>
    <p:extLst>
      <p:ext uri="{BB962C8B-B14F-4D97-AF65-F5344CB8AC3E}">
        <p14:creationId xmlns:p14="http://schemas.microsoft.com/office/powerpoint/2010/main" val="11601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9000">
              <a:srgbClr val="EFFBFA"/>
            </a:gs>
            <a:gs pos="32000">
              <a:schemeClr val="accent6">
                <a:lumMod val="5000"/>
                <a:lumOff val="95000"/>
              </a:schemeClr>
            </a:gs>
            <a:gs pos="90000">
              <a:srgbClr val="B6E6EC"/>
            </a:gs>
          </a:gsLst>
          <a:lin ang="42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D338C2F-C1FF-403D-9F79-B78EA75F56E8}" type="datetimeFigureOut">
              <a:rPr lang="en-IN" smtClean="0"/>
              <a:t>13-06-2022</a:t>
            </a:fld>
            <a:endParaRPr lang="en-IN"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E436CBF-CE40-4DDC-89D3-FB9221EB2ECD}" type="slidenum">
              <a:rPr lang="en-IN" smtClean="0"/>
              <a:t>‹#›</a:t>
            </a:fld>
            <a:endParaRPr lang="en-IN" dirty="0"/>
          </a:p>
        </p:txBody>
      </p:sp>
    </p:spTree>
    <p:extLst>
      <p:ext uri="{BB962C8B-B14F-4D97-AF65-F5344CB8AC3E}">
        <p14:creationId xmlns:p14="http://schemas.microsoft.com/office/powerpoint/2010/main" val="89412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11.jpeg"/><Relationship Id="rId5" Type="http://schemas.openxmlformats.org/officeDocument/2006/relationships/image" Target="../media/image6.jpeg"/><Relationship Id="rId10" Type="http://schemas.openxmlformats.org/officeDocument/2006/relationships/image" Target="../media/image10.jpeg"/><Relationship Id="rId4" Type="http://schemas.openxmlformats.org/officeDocument/2006/relationships/image" Target="../media/image5.jpeg"/><Relationship Id="rId9" Type="http://schemas.openxmlformats.org/officeDocument/2006/relationships/image" Target="../media/image9.jpeg"/></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jpeg"/><Relationship Id="rId4" Type="http://schemas.openxmlformats.org/officeDocument/2006/relationships/image" Target="../media/image16.jpeg"/><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3.jpe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9.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0.jpeg"/></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2.jpeg"/></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57.jpeg"/><Relationship Id="rId4" Type="http://schemas.openxmlformats.org/officeDocument/2006/relationships/image" Target="../media/image156.jpeg"/></Relationships>
</file>

<file path=ppt/slides/_rels/slide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1.jpg"/></Relationships>
</file>

<file path=ppt/slides/_rels/slide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9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9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85767" y="3530666"/>
            <a:ext cx="6883092" cy="421270"/>
          </a:xfrm>
          <a:prstGeom prst="rect">
            <a:avLst/>
          </a:prstGeom>
          <a:noFill/>
        </p:spPr>
        <p:txBody>
          <a:bodyPr wrap="square" lIns="51435" tIns="25718" rIns="51435" bIns="25718">
            <a:spAutoFit/>
          </a:bodyPr>
          <a:lstStyle/>
          <a:p>
            <a:pPr algn="ctr"/>
            <a:r>
              <a:rPr lang="en-US" sz="2400" b="1" dirty="0">
                <a:solidFill>
                  <a:schemeClr val="tx1">
                    <a:lumMod val="95000"/>
                  </a:schemeClr>
                </a:solidFill>
                <a:latin typeface="Microsoft Yi Baiti" panose="03000500000000000000" pitchFamily="66" charset="0"/>
                <a:ea typeface="Microsoft Yi Baiti" panose="03000500000000000000" pitchFamily="66" charset="0"/>
                <a:cs typeface="Times New Roman" panose="02020603050405020304" pitchFamily="18" charset="0"/>
              </a:rPr>
              <a:t>Pioneers in manufacture of Polypropylene Woven Sacks</a:t>
            </a:r>
          </a:p>
        </p:txBody>
      </p:sp>
      <p:sp>
        <p:nvSpPr>
          <p:cNvPr id="7" name="Rectangle 6"/>
          <p:cNvSpPr/>
          <p:nvPr/>
        </p:nvSpPr>
        <p:spPr>
          <a:xfrm>
            <a:off x="2585767" y="4305879"/>
            <a:ext cx="7211505" cy="1775487"/>
          </a:xfrm>
          <a:prstGeom prst="rect">
            <a:avLst/>
          </a:prstGeom>
          <a:noFill/>
        </p:spPr>
        <p:txBody>
          <a:bodyPr wrap="square" lIns="51435" tIns="25718" rIns="51435" bIns="25718">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dirty="0">
                <a:ln/>
                <a:latin typeface="Microsoft Yi Baiti" panose="03000500000000000000" pitchFamily="66" charset="0"/>
                <a:ea typeface="Microsoft Yi Baiti" panose="03000500000000000000" pitchFamily="66" charset="0"/>
                <a:cs typeface="Arial" panose="020B0604020202020204" pitchFamily="34" charset="0"/>
              </a:rPr>
              <a:t>Office : </a:t>
            </a:r>
            <a:r>
              <a:rPr lang="en-US" sz="1600" b="1" dirty="0">
                <a:latin typeface="Microsoft Yi Baiti" panose="03000500000000000000" pitchFamily="66" charset="0"/>
                <a:ea typeface="Microsoft Yi Baiti" panose="03000500000000000000" pitchFamily="66" charset="0"/>
                <a:cs typeface="Arial" panose="020B0604020202020204" pitchFamily="34" charset="0"/>
              </a:rPr>
              <a:t>F-41,1</a:t>
            </a:r>
            <a:r>
              <a:rPr lang="en-US" sz="1600" b="1" baseline="30000" dirty="0">
                <a:latin typeface="Microsoft Yi Baiti" panose="03000500000000000000" pitchFamily="66" charset="0"/>
                <a:ea typeface="Microsoft Yi Baiti" panose="03000500000000000000" pitchFamily="66" charset="0"/>
                <a:cs typeface="Arial" panose="020B0604020202020204" pitchFamily="34" charset="0"/>
              </a:rPr>
              <a:t>st</a:t>
            </a:r>
            <a:r>
              <a:rPr lang="en-US" sz="1600" b="1" dirty="0">
                <a:latin typeface="Microsoft Yi Baiti" panose="03000500000000000000" pitchFamily="66" charset="0"/>
                <a:ea typeface="Microsoft Yi Baiti" panose="03000500000000000000" pitchFamily="66" charset="0"/>
                <a:cs typeface="Arial" panose="020B0604020202020204" pitchFamily="34" charset="0"/>
              </a:rPr>
              <a:t> Floor, Trade Centre, Station Road, Kolhapur - 416001,</a:t>
            </a:r>
          </a:p>
          <a:p>
            <a:pPr algn="ctr"/>
            <a:r>
              <a:rPr lang="en-US" sz="1600" b="1" dirty="0">
                <a:latin typeface="Microsoft Yi Baiti" panose="03000500000000000000" pitchFamily="66" charset="0"/>
                <a:ea typeface="Microsoft Yi Baiti" panose="03000500000000000000" pitchFamily="66" charset="0"/>
                <a:cs typeface="Arial" panose="020B0604020202020204" pitchFamily="34" charset="0"/>
              </a:rPr>
              <a:t>Maharashtra, India. Ph. No. (0231) 2667342 /44/47/49.</a:t>
            </a:r>
          </a:p>
          <a:p>
            <a:pPr algn="ctr"/>
            <a:r>
              <a:rPr lang="en-US" sz="1600" b="1" dirty="0">
                <a:latin typeface="Microsoft Yi Baiti" panose="03000500000000000000" pitchFamily="66" charset="0"/>
                <a:ea typeface="Microsoft Yi Baiti" panose="03000500000000000000" pitchFamily="66" charset="0"/>
                <a:cs typeface="Arial" panose="020B0604020202020204" pitchFamily="34" charset="0"/>
              </a:rPr>
              <a:t>Fax No. (0091-0231) – 2652241.</a:t>
            </a:r>
          </a:p>
          <a:p>
            <a:pPr algn="ctr"/>
            <a:r>
              <a:rPr lang="en-US" sz="1600" b="1" dirty="0">
                <a:ln/>
                <a:latin typeface="Microsoft Yi Baiti" panose="03000500000000000000" pitchFamily="66" charset="0"/>
                <a:ea typeface="Microsoft Yi Baiti" panose="03000500000000000000" pitchFamily="66" charset="0"/>
                <a:cs typeface="Arial" panose="020B0604020202020204" pitchFamily="34" charset="0"/>
              </a:rPr>
              <a:t>Factory : Plot No. 20/2, M.I.D.C, Shiroli -416122, Maharashtra India.</a:t>
            </a:r>
          </a:p>
          <a:p>
            <a:pPr algn="ctr"/>
            <a:r>
              <a:rPr lang="en-US" sz="1600" b="1" dirty="0">
                <a:ln/>
                <a:latin typeface="Microsoft Yi Baiti" panose="03000500000000000000" pitchFamily="66" charset="0"/>
                <a:ea typeface="Microsoft Yi Baiti" panose="03000500000000000000" pitchFamily="66" charset="0"/>
                <a:cs typeface="Arial" panose="020B0604020202020204" pitchFamily="34" charset="0"/>
              </a:rPr>
              <a:t>Email ; priyadarshini_polysacks@yahoo.com, priyaoffice@yahoo.com. </a:t>
            </a:r>
          </a:p>
          <a:p>
            <a:pPr algn="ctr"/>
            <a:r>
              <a:rPr lang="en-US" sz="1600" b="1" dirty="0">
                <a:ln/>
                <a:latin typeface="Microsoft Yi Baiti" panose="03000500000000000000" pitchFamily="66" charset="0"/>
                <a:ea typeface="Microsoft Yi Baiti" panose="03000500000000000000" pitchFamily="66" charset="0"/>
                <a:cs typeface="Arial" panose="020B0604020202020204" pitchFamily="34" charset="0"/>
              </a:rPr>
              <a:t>Web Site : www.priyabags.com.</a:t>
            </a:r>
          </a:p>
          <a:p>
            <a:pPr algn="ctr"/>
            <a:endParaRPr lang="en-US" sz="1600" dirty="0">
              <a:ln/>
              <a:latin typeface="Microsoft Yi Baiti" panose="03000500000000000000" pitchFamily="66" charset="0"/>
              <a:ea typeface="Microsoft Yi Baiti" panose="03000500000000000000" pitchFamily="66" charset="0"/>
              <a:cs typeface="Arial" panose="020B0604020202020204" pitchFamily="34" charset="0"/>
            </a:endParaRPr>
          </a:p>
        </p:txBody>
      </p:sp>
      <p:sp>
        <p:nvSpPr>
          <p:cNvPr id="11" name="Rectangle 10"/>
          <p:cNvSpPr/>
          <p:nvPr/>
        </p:nvSpPr>
        <p:spPr>
          <a:xfrm>
            <a:off x="-15991" y="2432288"/>
            <a:ext cx="12192000" cy="1129156"/>
          </a:xfrm>
          <a:prstGeom prst="rect">
            <a:avLst/>
          </a:prstGeom>
          <a:noFill/>
          <a:ln>
            <a:noFill/>
          </a:ln>
          <a:effectLst>
            <a:outerShdw blurRad="50800" dist="38100" dir="16200000" rotWithShape="0">
              <a:prstClr val="black">
                <a:alpha val="40000"/>
              </a:prstClr>
            </a:outerShdw>
          </a:effectLst>
        </p:spPr>
        <p:txBody>
          <a:bodyPr wrap="square" lIns="51435" tIns="25718" rIns="51435" bIns="25718">
            <a:spAutoFit/>
          </a:bodyPr>
          <a:lstStyle/>
          <a:p>
            <a:pPr algn="ctr"/>
            <a:r>
              <a:rPr lang="en-US" sz="7000" dirty="0">
                <a:ln w="0"/>
                <a:solidFill>
                  <a:schemeClr val="accent6">
                    <a:lumMod val="50000"/>
                  </a:schemeClr>
                </a:solidFill>
                <a:effectLst>
                  <a:glow rad="127000">
                    <a:schemeClr val="bg1"/>
                  </a:glow>
                  <a:innerShdw blurRad="63500" dist="50800" dir="8100000">
                    <a:prstClr val="black">
                      <a:alpha val="50000"/>
                    </a:prstClr>
                  </a:innerShdw>
                  <a:reflection blurRad="6350" stA="53000" endA="300" endPos="35500" dir="5400000" sy="-90000" algn="bl" rotWithShape="0"/>
                </a:effectLst>
                <a:latin typeface="Yu Mincho Demibold" panose="02020600000000000000" pitchFamily="18" charset="-128"/>
                <a:ea typeface="Yu Mincho Demibold" panose="02020600000000000000" pitchFamily="18" charset="-128"/>
              </a:rPr>
              <a:t>Priyadarshini Polysacks Ltd.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476" y="357405"/>
            <a:ext cx="1543050" cy="1781175"/>
          </a:xfrm>
          <a:prstGeom prst="rect">
            <a:avLst/>
          </a:prstGeom>
          <a:noFill/>
          <a:ln w="25400">
            <a:solidFill>
              <a:schemeClr val="tx1"/>
            </a:solidFill>
            <a:miter lim="800000"/>
            <a:headEnd/>
            <a:tailEnd/>
          </a:ln>
          <a:effectLst>
            <a:glow rad="101600">
              <a:schemeClr val="bg1">
                <a:lumMod val="50000"/>
                <a:alpha val="40000"/>
              </a:schemeClr>
            </a:glow>
            <a:outerShdw blurRad="50800" dist="38100" dir="5400000" algn="t" rotWithShape="0">
              <a:prstClr val="black">
                <a:alpha val="40000"/>
              </a:prstClr>
            </a:outerShdw>
            <a:reflection blurRad="6350" stA="52000" endA="300" endPos="25000" dist="114300" dir="5400000" sy="-100000" algn="bl" rotWithShape="0"/>
          </a:effectLst>
          <a:extLst>
            <a:ext uri="{909E8E84-426E-40DD-AFC4-6F175D3DCCD1}">
              <a14:hiddenFill xmlns:a14="http://schemas.microsoft.com/office/drawing/2010/main">
                <a:solidFill>
                  <a:schemeClr val="accent1"/>
                </a:solidFill>
              </a14:hiddenFill>
            </a:ext>
          </a:extLst>
        </p:spPr>
      </p:pic>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Polysacks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43016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525" y="1098506"/>
            <a:ext cx="11273425" cy="4662815"/>
          </a:xfrm>
          <a:prstGeom prst="rect">
            <a:avLst/>
          </a:prstGeom>
        </p:spPr>
        <p:txBody>
          <a:bodyPr wrap="square">
            <a:spAutoFit/>
          </a:bodyPr>
          <a:lstStyle/>
          <a:p>
            <a:pPr>
              <a:lnSpc>
                <a:spcPct val="150000"/>
              </a:lnSpc>
            </a:pPr>
            <a:r>
              <a:rPr lang="en-US" dirty="0">
                <a:latin typeface="Book Antiqua" pitchFamily="18" charset="0"/>
              </a:rPr>
              <a:t> 				    Mr. Sairam (Mngr.Mktg., Chennai )								    Mr. Dabholkar (Manager Accounts)</a:t>
            </a:r>
          </a:p>
          <a:p>
            <a:pPr>
              <a:lnSpc>
                <a:spcPct val="150000"/>
              </a:lnSpc>
            </a:pPr>
            <a:r>
              <a:rPr lang="en-US" dirty="0">
                <a:latin typeface="Book Antiqua" pitchFamily="18" charset="0"/>
              </a:rPr>
              <a:t>				    Mr. Kadgond – (Manager Finance) 							 	    Mr. Tiwari –(Mngr. Mrktg. – Delhi)</a:t>
            </a:r>
          </a:p>
          <a:p>
            <a:pPr>
              <a:lnSpc>
                <a:spcPct val="150000"/>
              </a:lnSpc>
            </a:pPr>
            <a:r>
              <a:rPr lang="en-US" dirty="0">
                <a:latin typeface="Book Antiqua" pitchFamily="18" charset="0"/>
              </a:rPr>
              <a:t>				   										   								</a:t>
            </a:r>
          </a:p>
          <a:p>
            <a:pPr>
              <a:lnSpc>
                <a:spcPct val="150000"/>
              </a:lnSpc>
            </a:pPr>
            <a:r>
              <a:rPr lang="en-US" dirty="0">
                <a:latin typeface="Book Antiqua" pitchFamily="18" charset="0"/>
              </a:rPr>
              <a:t>        Qualified Engineer’s &amp; Supervisors	 : 30 Nos.</a:t>
            </a:r>
            <a:endParaRPr lang="en-IN" dirty="0">
              <a:latin typeface="Book Antiqua" pitchFamily="18" charset="0"/>
            </a:endParaRPr>
          </a:p>
          <a:p>
            <a:pPr lvl="0">
              <a:lnSpc>
                <a:spcPct val="150000"/>
              </a:lnSpc>
            </a:pPr>
            <a:r>
              <a:rPr lang="en-US" dirty="0">
                <a:latin typeface="Book Antiqua" pitchFamily="18" charset="0"/>
              </a:rPr>
              <a:t>        Production Capacity 			 : 6.5 Lac bags per day. ( 1700 MT /Month )</a:t>
            </a:r>
            <a:endParaRPr lang="en-IN" dirty="0">
              <a:latin typeface="Book Antiqua" pitchFamily="18" charset="0"/>
            </a:endParaRPr>
          </a:p>
          <a:p>
            <a:pPr>
              <a:lnSpc>
                <a:spcPct val="150000"/>
              </a:lnSpc>
            </a:pPr>
            <a:r>
              <a:rPr lang="en-US" dirty="0">
                <a:latin typeface="Book Antiqua" pitchFamily="18" charset="0"/>
              </a:rPr>
              <a:t>        For Cement, Chemical, Export, Liners , Leno, Fertilizer’s, Sugar, Food-Grains, Textiles , Fabrics, etc.</a:t>
            </a:r>
            <a:endParaRPr lang="en-IN" dirty="0">
              <a:latin typeface="Book Antiqua" pitchFamily="18" charset="0"/>
            </a:endParaRPr>
          </a:p>
          <a:p>
            <a:pPr algn="ctr">
              <a:lnSpc>
                <a:spcPct val="150000"/>
              </a:lnSpc>
            </a:pPr>
            <a:endParaRPr lang="en-IN" dirty="0">
              <a:latin typeface="Book Antiqua" pitchFamily="18" charset="0"/>
            </a:endParaRPr>
          </a:p>
          <a:p>
            <a:pPr algn="ctr">
              <a:lnSpc>
                <a:spcPct val="150000"/>
              </a:lnSpc>
            </a:pP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E5DEA890-425D-421E-B1F0-D711EA14736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693836" y="1869587"/>
            <a:ext cx="8613255" cy="2246769"/>
          </a:xfrm>
          <a:prstGeom prst="rect">
            <a:avLst/>
          </a:prstGeom>
          <a:noFill/>
          <a:effectLst>
            <a:glow rad="127000">
              <a:schemeClr val="accent1">
                <a:lumMod val="75000"/>
              </a:schemeClr>
            </a:glow>
            <a:outerShdw blurRad="50800" dist="50800" dir="5400000" algn="ctr" rotWithShape="0">
              <a:schemeClr val="bg1"/>
            </a:outerShdw>
          </a:effectLst>
          <a:scene3d>
            <a:camera prst="orthographicFront"/>
            <a:lightRig rig="threePt" dir="t"/>
          </a:scene3d>
          <a:sp3d>
            <a:bevelT/>
          </a:sp3d>
        </p:spPr>
        <p:txBody>
          <a:bodyPr wrap="none" lIns="91440" tIns="45720" rIns="91440" bIns="45720">
            <a:spAutoFit/>
          </a:bodyPr>
          <a:lstStyle/>
          <a:p>
            <a:pPr algn="ctr"/>
            <a:r>
              <a:rPr lang="en-US" sz="14000" b="1" cap="none" spc="0" dirty="0">
                <a:ln w="13462">
                  <a:solidFill>
                    <a:schemeClr val="tx1"/>
                  </a:solidFill>
                  <a:prstDash val="solid"/>
                </a:ln>
                <a:effectLst>
                  <a:glow rad="63500">
                    <a:schemeClr val="accent3">
                      <a:satMod val="175000"/>
                      <a:alpha val="40000"/>
                    </a:schemeClr>
                  </a:glow>
                  <a:outerShdw dist="38100" dir="2700000" algn="bl" rotWithShape="0">
                    <a:schemeClr val="bg2">
                      <a:lumMod val="75000"/>
                    </a:schemeClr>
                  </a:outerShdw>
                </a:effectLst>
                <a:latin typeface="Yu Mincho Demibold" panose="02020600000000000000" pitchFamily="18" charset="-128"/>
                <a:ea typeface="Yu Mincho Demibold" panose="02020600000000000000" pitchFamily="18" charset="-128"/>
              </a:rPr>
              <a:t>Thank you!</a:t>
            </a:r>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78F05D2C-F518-4A3B-A50D-BFBAB4A000C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5113" y="769286"/>
            <a:ext cx="11874887" cy="4483343"/>
          </a:xfrm>
          <a:prstGeom prst="rect">
            <a:avLst/>
          </a:prstGeom>
        </p:spPr>
        <p:txBody>
          <a:bodyPr wrap="square">
            <a:spAutoFit/>
          </a:bodyPr>
          <a:lstStyle/>
          <a:p>
            <a:pPr algn="ctr">
              <a:lnSpc>
                <a:spcPct val="150000"/>
              </a:lnSpc>
            </a:pPr>
            <a:r>
              <a:rPr lang="en-US" b="1" dirty="0">
                <a:latin typeface="Book Antiqua" pitchFamily="18" charset="0"/>
              </a:rPr>
              <a:t>D) </a:t>
            </a:r>
            <a:r>
              <a:rPr lang="en-US" b="1" u="sng" dirty="0">
                <a:latin typeface="Book Antiqua" pitchFamily="18" charset="0"/>
              </a:rPr>
              <a:t>MACHINERY INFORMATION</a:t>
            </a:r>
            <a:endParaRPr lang="en-US" b="1" dirty="0">
              <a:latin typeface="Book Antiqua" pitchFamily="18" charset="0"/>
            </a:endParaRPr>
          </a:p>
          <a:p>
            <a:pPr>
              <a:lnSpc>
                <a:spcPct val="150000"/>
              </a:lnSpc>
            </a:pPr>
            <a:r>
              <a:rPr lang="en-US" dirty="0">
                <a:latin typeface="Book Antiqua" pitchFamily="18" charset="0"/>
              </a:rPr>
              <a:t>					</a:t>
            </a:r>
            <a:r>
              <a:rPr lang="en-US" b="1" dirty="0">
                <a:latin typeface="Book Antiqua" pitchFamily="18" charset="0"/>
              </a:rPr>
              <a:t>Tape – Plant Section</a:t>
            </a:r>
            <a:r>
              <a:rPr lang="en-US" dirty="0">
                <a:latin typeface="Book Antiqua" pitchFamily="18" charset="0"/>
              </a:rPr>
              <a:t>                                       </a:t>
            </a:r>
            <a:endParaRPr lang="en-IN" dirty="0">
              <a:latin typeface="Book Antiqua" pitchFamily="18" charset="0"/>
            </a:endParaRPr>
          </a:p>
          <a:p>
            <a:pPr>
              <a:lnSpc>
                <a:spcPct val="150000"/>
              </a:lnSpc>
            </a:pPr>
            <a:r>
              <a:rPr lang="en-US" dirty="0">
                <a:latin typeface="Book Antiqua" pitchFamily="18" charset="0"/>
              </a:rPr>
              <a:t>	No. of Extruders  		 	 :  6 Nos.</a:t>
            </a:r>
            <a:endParaRPr lang="en-IN" dirty="0">
              <a:latin typeface="Book Antiqua" pitchFamily="18" charset="0"/>
            </a:endParaRPr>
          </a:p>
          <a:p>
            <a:r>
              <a:rPr lang="en-US" dirty="0">
                <a:latin typeface="Book Antiqua" pitchFamily="18" charset="0"/>
              </a:rPr>
              <a:t>	Make of Extruders  	 	   </a:t>
            </a:r>
            <a:r>
              <a:rPr lang="en-US" dirty="0"/>
              <a:t>1) Lohia Starlinger (90mm)    	  4.8 MT (Leno)</a:t>
            </a:r>
            <a:endParaRPr lang="en-IN" dirty="0"/>
          </a:p>
          <a:p>
            <a:r>
              <a:rPr lang="en-US" dirty="0"/>
              <a:t>					   2) Lohia 120 mm          	       	  12 MT (Cement)</a:t>
            </a:r>
            <a:endParaRPr lang="en-IN" dirty="0"/>
          </a:p>
          <a:p>
            <a:r>
              <a:rPr lang="en-US" dirty="0"/>
              <a:t>                      				   3) J.P. Industries  (80 mm)              3 MT (Leno)</a:t>
            </a:r>
            <a:endParaRPr lang="en-IN" dirty="0"/>
          </a:p>
          <a:p>
            <a:r>
              <a:rPr lang="en-US" dirty="0"/>
              <a:t> 					   4) Lohia 	  (120 mm)             5.5 MT (Leno)</a:t>
            </a:r>
            <a:endParaRPr lang="en-IN" dirty="0"/>
          </a:p>
          <a:p>
            <a:r>
              <a:rPr lang="en-US" dirty="0"/>
              <a:t> 					   5) J.P. Industries. (90 mm)	   7.5 MT</a:t>
            </a:r>
            <a:endParaRPr lang="en-IN" dirty="0"/>
          </a:p>
          <a:p>
            <a:r>
              <a:rPr lang="en-US" dirty="0"/>
              <a:t>					   6) J.P. Industries  (80 mm)              6 MT</a:t>
            </a:r>
            <a:endParaRPr lang="en-IN" dirty="0"/>
          </a:p>
          <a:p>
            <a:r>
              <a:rPr lang="en-US" dirty="0">
                <a:latin typeface="Book Antiqua" pitchFamily="18" charset="0"/>
              </a:rPr>
              <a:t>	   			       					</a:t>
            </a:r>
            <a:r>
              <a:rPr lang="en-US" dirty="0"/>
              <a:t> ------------ </a:t>
            </a:r>
            <a:r>
              <a:rPr lang="en-US" dirty="0">
                <a:latin typeface="Book Antiqua" pitchFamily="18" charset="0"/>
              </a:rPr>
              <a:t>					                   </a:t>
            </a:r>
            <a:r>
              <a:rPr lang="en-US" b="1" dirty="0">
                <a:latin typeface="Book Antiqua" pitchFamily="18" charset="0"/>
              </a:rPr>
              <a:t>			 TOTAL   </a:t>
            </a:r>
            <a:r>
              <a:rPr lang="en-US" b="1" dirty="0">
                <a:latin typeface="Book Antiqua" pitchFamily="18" charset="0"/>
                <a:sym typeface="Wingdings" panose="05000000000000000000" pitchFamily="2" charset="2"/>
              </a:rPr>
              <a:t></a:t>
            </a:r>
            <a:r>
              <a:rPr lang="en-US" b="1" dirty="0">
                <a:latin typeface="Book Antiqua" pitchFamily="18" charset="0"/>
              </a:rPr>
              <a:t>         	38.8 MT / day</a:t>
            </a:r>
          </a:p>
          <a:p>
            <a:endParaRPr lang="en-US" b="1" dirty="0">
              <a:latin typeface="Book Antiqua" pitchFamily="18" charset="0"/>
            </a:endParaRPr>
          </a:p>
          <a:p>
            <a:r>
              <a:rPr lang="en-US" dirty="0">
                <a:latin typeface="Book Antiqua" pitchFamily="18" charset="0"/>
              </a:rPr>
              <a:t>	Our Tapeline has been fitted with Auto screen charger for best quality Tape Line.</a:t>
            </a:r>
            <a:endParaRPr lang="en-IN" dirty="0">
              <a:latin typeface="Book Antiqua" pitchFamily="18" charset="0"/>
            </a:endParaRPr>
          </a:p>
          <a:p>
            <a:pPr lvl="0">
              <a:lnSpc>
                <a:spcPct val="150000"/>
              </a:lnSpc>
            </a:pPr>
            <a:r>
              <a:rPr lang="en-US" dirty="0">
                <a:latin typeface="Book Antiqua" pitchFamily="18" charset="0"/>
              </a:rPr>
              <a:t>	Production Capacity (Installed) 	 : 1000 MT/Month </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5" name="Footer Placeholder 4">
            <a:extLst>
              <a:ext uri="{FF2B5EF4-FFF2-40B4-BE49-F238E27FC236}">
                <a16:creationId xmlns="" xmlns:a16="http://schemas.microsoft.com/office/drawing/2014/main" id="{4EB29325-1E64-429F-B246-B52CE1AD4B7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9375" y="116273"/>
            <a:ext cx="11273425" cy="6740307"/>
          </a:xfrm>
          <a:prstGeom prst="rect">
            <a:avLst/>
          </a:prstGeom>
        </p:spPr>
        <p:txBody>
          <a:bodyPr wrap="square">
            <a:spAutoFit/>
          </a:bodyPr>
          <a:lstStyle/>
          <a:p>
            <a:pPr lvl="0"/>
            <a:r>
              <a:rPr lang="en-US" dirty="0">
                <a:latin typeface="Book Antiqua" pitchFamily="18" charset="0"/>
              </a:rPr>
              <a:t>	Fabric – Loom Section</a:t>
            </a:r>
          </a:p>
          <a:p>
            <a:pPr lvl="0"/>
            <a:r>
              <a:rPr lang="en-US" dirty="0">
                <a:latin typeface="Book Antiqua" pitchFamily="18" charset="0"/>
              </a:rPr>
              <a:t>	</a:t>
            </a:r>
            <a:r>
              <a:rPr lang="en-US" b="1" dirty="0">
                <a:latin typeface="Book Antiqua" pitchFamily="18" charset="0"/>
              </a:rPr>
              <a:t>No. of  Looms		 	    </a:t>
            </a:r>
            <a:r>
              <a:rPr lang="en-US" dirty="0">
                <a:latin typeface="Book Antiqua" pitchFamily="18" charset="0"/>
              </a:rPr>
              <a:t>: </a:t>
            </a:r>
            <a:r>
              <a:rPr lang="en-US" b="1" dirty="0">
                <a:latin typeface="Book Antiqua" pitchFamily="18" charset="0"/>
              </a:rPr>
              <a:t>248 Nos.</a:t>
            </a:r>
            <a:endParaRPr lang="en-IN" dirty="0">
              <a:latin typeface="Book Antiqua" pitchFamily="18" charset="0"/>
            </a:endParaRPr>
          </a:p>
          <a:p>
            <a:r>
              <a:rPr lang="en-US" dirty="0">
                <a:latin typeface="Book Antiqua" pitchFamily="18" charset="0"/>
              </a:rPr>
              <a:t>	Make of Looms</a:t>
            </a:r>
          </a:p>
          <a:p>
            <a:pPr>
              <a:lnSpc>
                <a:spcPct val="150000"/>
              </a:lnSpc>
            </a:pPr>
            <a:endParaRPr lang="en-US" dirty="0">
              <a:latin typeface="Book Antiqua" pitchFamily="18" charset="0"/>
            </a:endParaRPr>
          </a:p>
          <a:p>
            <a:pPr>
              <a:lnSpc>
                <a:spcPct val="150000"/>
              </a:lnSpc>
            </a:pPr>
            <a:endParaRPr lang="en-US" dirty="0">
              <a:latin typeface="Book Antiqua" pitchFamily="18" charset="0"/>
            </a:endParaRPr>
          </a:p>
          <a:p>
            <a:pPr>
              <a:lnSpc>
                <a:spcPct val="150000"/>
              </a:lnSpc>
            </a:pPr>
            <a:r>
              <a:rPr lang="en-US" b="1" dirty="0"/>
              <a:t>			</a:t>
            </a:r>
            <a:endParaRPr lang="en-IN" dirty="0"/>
          </a:p>
          <a:p>
            <a:pPr>
              <a:lnSpc>
                <a:spcPct val="150000"/>
              </a:lnSpc>
            </a:pPr>
            <a:r>
              <a:rPr lang="en-US" dirty="0">
                <a:latin typeface="Book Antiqua" pitchFamily="18" charset="0"/>
              </a:rPr>
              <a:t>   </a:t>
            </a:r>
          </a:p>
          <a:p>
            <a:pPr>
              <a:lnSpc>
                <a:spcPct val="150000"/>
              </a:lnSpc>
            </a:pPr>
            <a:r>
              <a:rPr lang="en-US" dirty="0">
                <a:latin typeface="Book Antiqua" pitchFamily="18" charset="0"/>
              </a:rPr>
              <a:t>	Process of Looms (Circular / Flat)	    : Circular.</a:t>
            </a:r>
            <a:endParaRPr lang="en-IN" dirty="0">
              <a:latin typeface="Book Antiqua" pitchFamily="18" charset="0"/>
            </a:endParaRPr>
          </a:p>
          <a:p>
            <a:pPr lvl="0">
              <a:lnSpc>
                <a:spcPct val="150000"/>
              </a:lnSpc>
            </a:pPr>
            <a:r>
              <a:rPr lang="en-US" dirty="0">
                <a:latin typeface="Book Antiqua" pitchFamily="18" charset="0"/>
              </a:rPr>
              <a:t>       	                                     </a:t>
            </a:r>
            <a:endParaRPr lang="en-IN" dirty="0">
              <a:latin typeface="Book Antiqua" pitchFamily="18" charset="0"/>
            </a:endParaRPr>
          </a:p>
          <a:p>
            <a:pPr lvl="0">
              <a:lnSpc>
                <a:spcPct val="150000"/>
              </a:lnSpc>
            </a:pPr>
            <a:r>
              <a:rPr lang="en-US" dirty="0">
                <a:latin typeface="Book Antiqua" pitchFamily="18" charset="0"/>
              </a:rPr>
              <a:t>      	Liner Cutting Sealing Machine 	     : 3 No. ( XL Plastic Make) Prod.-1.5 Lac liner/day.</a:t>
            </a:r>
            <a:endParaRPr lang="en-IN" dirty="0">
              <a:latin typeface="Book Antiqua" pitchFamily="18" charset="0"/>
            </a:endParaRPr>
          </a:p>
          <a:p>
            <a:pPr lvl="0">
              <a:lnSpc>
                <a:spcPct val="150000"/>
              </a:lnSpc>
            </a:pPr>
            <a:r>
              <a:rPr lang="en-US" dirty="0">
                <a:latin typeface="Book Antiqua" pitchFamily="18" charset="0"/>
              </a:rPr>
              <a:t>       	Lamination (Extrusion -Coating M/c.) : 1 Nos. 5 MT per day (JP Ind. Make – 2 meter width coating. 					       1-lac mts/day prod. Capacity</a:t>
            </a:r>
          </a:p>
          <a:p>
            <a:pPr lvl="0"/>
            <a:r>
              <a:rPr lang="en-US" dirty="0">
                <a:latin typeface="Book Antiqua" pitchFamily="18" charset="0"/>
              </a:rPr>
              <a:t>	</a:t>
            </a:r>
            <a:r>
              <a:rPr lang="en-US" dirty="0" err="1">
                <a:latin typeface="Book Antiqua" pitchFamily="18" charset="0"/>
              </a:rPr>
              <a:t>Bibilofil</a:t>
            </a:r>
            <a:r>
              <a:rPr lang="en-US" dirty="0">
                <a:latin typeface="Book Antiqua" pitchFamily="18" charset="0"/>
              </a:rPr>
              <a:t> M/c. 	    	                     : Lohia Make 80 Kgs /Hr. M.F.Yarn Mfg.</a:t>
            </a:r>
            <a:endParaRPr lang="en-IN" dirty="0">
              <a:latin typeface="Book Antiqua" pitchFamily="18" charset="0"/>
            </a:endParaRPr>
          </a:p>
          <a:p>
            <a:pPr lvl="0"/>
            <a:r>
              <a:rPr lang="en-US" dirty="0">
                <a:latin typeface="Book Antiqua" pitchFamily="18" charset="0"/>
              </a:rPr>
              <a:t>	</a:t>
            </a:r>
            <a:endParaRPr lang="en-IN" dirty="0">
              <a:latin typeface="Book Antiqua" pitchFamily="18" charset="0"/>
            </a:endParaRPr>
          </a:p>
          <a:p>
            <a:pPr lvl="0"/>
            <a:r>
              <a:rPr lang="en-US" dirty="0">
                <a:latin typeface="Book Antiqua" pitchFamily="18" charset="0"/>
              </a:rPr>
              <a:t>	Valvomatic M/c. 		                     : Lohia Make – 7 Nos.</a:t>
            </a:r>
            <a:endParaRPr lang="en-IN" dirty="0">
              <a:latin typeface="Book Antiqua" pitchFamily="18" charset="0"/>
            </a:endParaRPr>
          </a:p>
          <a:p>
            <a:pPr lvl="0">
              <a:lnSpc>
                <a:spcPct val="150000"/>
              </a:lnSpc>
            </a:pPr>
            <a:r>
              <a:rPr lang="en-US" dirty="0">
                <a:latin typeface="Book Antiqua" pitchFamily="18" charset="0"/>
              </a:rPr>
              <a:t>       				</a:t>
            </a:r>
            <a:r>
              <a:rPr lang="en-US" b="1" dirty="0">
                <a:latin typeface="Book Antiqua" pitchFamily="18" charset="0"/>
              </a:rPr>
              <a:t>Stitching -  Machine Section :</a:t>
            </a:r>
          </a:p>
          <a:p>
            <a:pPr lvl="0">
              <a:lnSpc>
                <a:spcPct val="150000"/>
              </a:lnSpc>
            </a:pPr>
            <a:r>
              <a:rPr lang="en-US" dirty="0">
                <a:latin typeface="Book Antiqua" pitchFamily="18" charset="0"/>
              </a:rPr>
              <a:t>	No. of Stitching Machine 		    : 74 Nos.</a:t>
            </a:r>
          </a:p>
          <a:p>
            <a:pPr lvl="0">
              <a:lnSpc>
                <a:spcPct val="150000"/>
              </a:lnSpc>
            </a:pPr>
            <a:r>
              <a:rPr lang="en-US" dirty="0">
                <a:latin typeface="Book Antiqua" pitchFamily="18" charset="0"/>
              </a:rPr>
              <a:t> 	 Make of Stitching Machine                    : a. Stitchman Impex, Ahmedabad-</a:t>
            </a:r>
            <a:r>
              <a:rPr lang="en-US" dirty="0" err="1">
                <a:latin typeface="Book Antiqua" pitchFamily="18" charset="0"/>
              </a:rPr>
              <a:t>Gabbar</a:t>
            </a:r>
            <a:r>
              <a:rPr lang="en-US" dirty="0">
                <a:latin typeface="Book Antiqua" pitchFamily="18" charset="0"/>
              </a:rPr>
              <a:t> Make 	</a:t>
            </a:r>
            <a:endParaRPr lang="en-IN" dirty="0">
              <a:latin typeface="Book Antiqua"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4432998"/>
              </p:ext>
            </p:extLst>
          </p:nvPr>
        </p:nvGraphicFramePr>
        <p:xfrm>
          <a:off x="4166060" y="722642"/>
          <a:ext cx="3269738" cy="1678488"/>
        </p:xfrm>
        <a:graphic>
          <a:graphicData uri="http://schemas.openxmlformats.org/drawingml/2006/table">
            <a:tbl>
              <a:tblPr firstRow="1" bandRow="1">
                <a:tableStyleId>{2D5ABB26-0587-4C30-8999-92F81FD0307C}</a:tableStyleId>
              </a:tblPr>
              <a:tblGrid>
                <a:gridCol w="1634869">
                  <a:extLst>
                    <a:ext uri="{9D8B030D-6E8A-4147-A177-3AD203B41FA5}">
                      <a16:colId xmlns="" xmlns:a16="http://schemas.microsoft.com/office/drawing/2014/main" val="20000"/>
                    </a:ext>
                  </a:extLst>
                </a:gridCol>
                <a:gridCol w="1634869">
                  <a:extLst>
                    <a:ext uri="{9D8B030D-6E8A-4147-A177-3AD203B41FA5}">
                      <a16:colId xmlns="" xmlns:a16="http://schemas.microsoft.com/office/drawing/2014/main" val="20001"/>
                    </a:ext>
                  </a:extLst>
                </a:gridCol>
              </a:tblGrid>
              <a:tr h="267222">
                <a:tc>
                  <a:txBody>
                    <a:bodyPr/>
                    <a:lstStyle/>
                    <a:p>
                      <a:r>
                        <a:rPr lang="en-US" sz="1400" b="1" u="sng" kern="1200" dirty="0">
                          <a:solidFill>
                            <a:schemeClr val="tx1"/>
                          </a:solidFill>
                          <a:effectLst/>
                          <a:latin typeface="+mn-lt"/>
                          <a:ea typeface="+mn-ea"/>
                          <a:cs typeface="+mn-cs"/>
                        </a:rPr>
                        <a:t>Unit – I</a:t>
                      </a: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u="sng" kern="1200" dirty="0">
                          <a:solidFill>
                            <a:schemeClr val="tx1"/>
                          </a:solidFill>
                          <a:effectLst/>
                          <a:latin typeface="+mn-lt"/>
                          <a:ea typeface="+mn-ea"/>
                          <a:cs typeface="+mn-cs"/>
                        </a:rPr>
                        <a:t>Unit –II</a:t>
                      </a: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67222">
                <a:tc rowSpan="4">
                  <a:txBody>
                    <a:bodyPr/>
                    <a:lstStyle/>
                    <a:p>
                      <a:pPr algn="ctr"/>
                      <a:r>
                        <a:rPr lang="en-US" sz="1400" kern="1200" dirty="0">
                          <a:solidFill>
                            <a:schemeClr val="tx1"/>
                          </a:solidFill>
                          <a:effectLst/>
                          <a:latin typeface="+mn-lt"/>
                          <a:ea typeface="+mn-ea"/>
                          <a:cs typeface="+mn-cs"/>
                        </a:rPr>
                        <a:t> CSN4 – 86</a:t>
                      </a: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NOVA -6- 16 </a:t>
                      </a:r>
                      <a:endParaRPr lang="en-IN" sz="1400"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7222">
                <a:tc vMerge="1">
                  <a:txBody>
                    <a:bodyPr/>
                    <a:lstStyle/>
                    <a:p>
                      <a:pPr algn="ct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IN" sz="1400" kern="1200" dirty="0">
                          <a:solidFill>
                            <a:schemeClr val="tx1"/>
                          </a:solidFill>
                          <a:latin typeface="+mn-lt"/>
                          <a:ea typeface="+mn-ea"/>
                          <a:cs typeface="+mn-cs"/>
                        </a:rPr>
                        <a:t>LSL 6 – 33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67222">
                <a:tc vMerge="1">
                  <a:txBody>
                    <a:bodyPr/>
                    <a:lstStyle/>
                    <a:p>
                      <a:pPr algn="ct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Leno 4 – 123</a:t>
                      </a:r>
                      <a:endParaRPr lang="en-IN" sz="1400"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67222">
                <a:tc vMerge="1">
                  <a:txBody>
                    <a:bodyPr/>
                    <a:lstStyle/>
                    <a:p>
                      <a:pPr algn="ct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latinLnBrk="0" hangingPunct="1">
                        <a:spcAft>
                          <a:spcPts val="0"/>
                        </a:spcAft>
                      </a:pPr>
                      <a:r>
                        <a:rPr lang="en-US" sz="1400" kern="1200" dirty="0">
                          <a:solidFill>
                            <a:schemeClr val="tx1"/>
                          </a:solidFill>
                          <a:latin typeface="+mn-lt"/>
                          <a:ea typeface="+mn-ea"/>
                          <a:cs typeface="+mn-cs"/>
                        </a:rPr>
                        <a:t>GCL 6 -   19</a:t>
                      </a:r>
                      <a:endParaRPr lang="en-IN" sz="1400" kern="1200" dirty="0">
                        <a:solidFill>
                          <a:schemeClr val="tx1"/>
                        </a:solidFill>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267222">
                <a:tc>
                  <a:txBody>
                    <a:bodyPr/>
                    <a:lstStyle/>
                    <a:p>
                      <a:r>
                        <a:rPr lang="en-US" sz="1400" b="1" kern="1200" dirty="0">
                          <a:solidFill>
                            <a:schemeClr val="tx1"/>
                          </a:solidFill>
                          <a:effectLst/>
                          <a:latin typeface="+mn-lt"/>
                          <a:ea typeface="+mn-ea"/>
                          <a:cs typeface="+mn-cs"/>
                        </a:rPr>
                        <a:t>86</a:t>
                      </a: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kern="1200" dirty="0">
                          <a:solidFill>
                            <a:schemeClr val="tx1"/>
                          </a:solidFill>
                          <a:effectLst/>
                          <a:latin typeface="+mn-lt"/>
                          <a:ea typeface="+mn-ea"/>
                          <a:cs typeface="+mn-cs"/>
                        </a:rPr>
                        <a:t> 191</a:t>
                      </a:r>
                      <a:endParaRPr lang="en-IN" sz="1400" dirty="0"/>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F93C64F6-6278-48F0-8DA7-E1E040B0E96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75214"/>
            <a:ext cx="11381065" cy="6330003"/>
          </a:xfrm>
          <a:prstGeom prst="rect">
            <a:avLst/>
          </a:prstGeom>
        </p:spPr>
        <p:txBody>
          <a:bodyPr wrap="square">
            <a:spAutoFit/>
          </a:bodyPr>
          <a:lstStyle/>
          <a:p>
            <a:pPr>
              <a:lnSpc>
                <a:spcPct val="150000"/>
              </a:lnSpc>
            </a:pPr>
            <a:r>
              <a:rPr lang="en-US" b="1" dirty="0">
                <a:latin typeface="Book Antiqua" pitchFamily="18" charset="0"/>
              </a:rPr>
              <a:t>					</a:t>
            </a:r>
            <a:r>
              <a:rPr lang="en-US" sz="2000" b="1" dirty="0">
                <a:latin typeface="Book Antiqua" pitchFamily="18" charset="0"/>
              </a:rPr>
              <a:t>Printing section   :</a:t>
            </a:r>
          </a:p>
          <a:p>
            <a:pPr lvl="0">
              <a:lnSpc>
                <a:spcPct val="150000"/>
              </a:lnSpc>
              <a:buNone/>
            </a:pPr>
            <a:r>
              <a:rPr lang="en-US" dirty="0">
                <a:latin typeface="Book Antiqua" pitchFamily="18" charset="0"/>
              </a:rPr>
              <a:t>     	 No. of Printing Machine (Flexographic Manual type)     : 2 No's ( 3 Color- 1 No,) &amp; ( 2 Color – 1 Nos. )</a:t>
            </a:r>
          </a:p>
          <a:p>
            <a:pPr>
              <a:lnSpc>
                <a:spcPct val="150000"/>
              </a:lnSpc>
              <a:buNone/>
            </a:pPr>
            <a:r>
              <a:rPr lang="en-US" dirty="0">
                <a:latin typeface="Book Antiqua" pitchFamily="18" charset="0"/>
              </a:rPr>
              <a:t>     	 Make of Printing Machine 			   : Techno pack Industries, Bangalore.</a:t>
            </a:r>
            <a:endParaRPr lang="en-IN" dirty="0">
              <a:latin typeface="Book Antiqua" pitchFamily="18" charset="0"/>
            </a:endParaRPr>
          </a:p>
          <a:p>
            <a:pPr lvl="0">
              <a:lnSpc>
                <a:spcPct val="150000"/>
              </a:lnSpc>
            </a:pPr>
            <a:r>
              <a:rPr lang="en-US" dirty="0">
                <a:latin typeface="Book Antiqua" pitchFamily="18" charset="0"/>
              </a:rPr>
              <a:t>           	Online Auto – Bag : Corona, Printing Cutting Machine.  : 5 No's. (J.P.Industries - Ankleshwar)</a:t>
            </a:r>
            <a:r>
              <a:rPr lang="en-IN" dirty="0">
                <a:latin typeface="Book Antiqua" pitchFamily="18" charset="0"/>
              </a:rPr>
              <a:t>		    	      	     </a:t>
            </a:r>
            <a:r>
              <a:rPr lang="en-US" dirty="0">
                <a:latin typeface="Book Antiqua" pitchFamily="18" charset="0"/>
              </a:rPr>
              <a:t>	      		                     (4 Colour -  3 No's )  &amp;  (8 Colour – 1 No’s.) 							     (6 Color -  1 No's )</a:t>
            </a:r>
            <a:r>
              <a:rPr lang="en-US" b="1" u="sng" dirty="0">
                <a:latin typeface="Book Antiqua" pitchFamily="18" charset="0"/>
              </a:rPr>
              <a:t>                                                                                      </a:t>
            </a:r>
            <a:endParaRPr lang="en-IN" dirty="0">
              <a:latin typeface="Book Antiqua" pitchFamily="18" charset="0"/>
            </a:endParaRPr>
          </a:p>
          <a:p>
            <a:pPr lvl="0">
              <a:lnSpc>
                <a:spcPct val="150000"/>
              </a:lnSpc>
            </a:pPr>
            <a:r>
              <a:rPr lang="en-US" dirty="0">
                <a:latin typeface="Book Antiqua" pitchFamily="18" charset="0"/>
              </a:rPr>
              <a:t>	</a:t>
            </a:r>
          </a:p>
          <a:p>
            <a:pPr lvl="0">
              <a:lnSpc>
                <a:spcPct val="150000"/>
              </a:lnSpc>
            </a:pPr>
            <a:r>
              <a:rPr lang="en-US" dirty="0">
                <a:latin typeface="Book Antiqua" pitchFamily="18" charset="0"/>
              </a:rPr>
              <a:t>	Hydraulic – Bailing Machine (30 Tons &amp; 60 Tons)	   : a. Navjivan Exports, Ahmedabad – 1 Nos.</a:t>
            </a:r>
            <a:r>
              <a:rPr lang="en-IN" dirty="0">
                <a:latin typeface="Book Antiqua" pitchFamily="18" charset="0"/>
              </a:rPr>
              <a:t> </a:t>
            </a:r>
            <a:endParaRPr lang="en-US" dirty="0">
              <a:latin typeface="Book Antiqua" pitchFamily="18" charset="0"/>
            </a:endParaRPr>
          </a:p>
          <a:p>
            <a:pPr lvl="0">
              <a:lnSpc>
                <a:spcPct val="150000"/>
              </a:lnSpc>
            </a:pPr>
            <a:r>
              <a:rPr lang="en-US" dirty="0">
                <a:latin typeface="Book Antiqua" pitchFamily="18" charset="0"/>
              </a:rPr>
              <a:t>	 (Compressed Bailing) 				     b. Chimaho Automation System, </a:t>
            </a:r>
          </a:p>
          <a:p>
            <a:pPr lvl="0">
              <a:lnSpc>
                <a:spcPct val="150000"/>
              </a:lnSpc>
            </a:pPr>
            <a:r>
              <a:rPr lang="en-US" dirty="0">
                <a:latin typeface="Book Antiqua" pitchFamily="18" charset="0"/>
              </a:rPr>
              <a:t>							         Belgaum -			    4 Nos.</a:t>
            </a:r>
          </a:p>
          <a:p>
            <a:pPr lvl="0">
              <a:lnSpc>
                <a:spcPct val="150000"/>
              </a:lnSpc>
            </a:pPr>
            <a:r>
              <a:rPr lang="en-US" dirty="0">
                <a:latin typeface="Book Antiqua" pitchFamily="18" charset="0"/>
              </a:rPr>
              <a:t>				  			     c. Hydro S&amp;S, Bangalore – 	    2 No.								     d. Shrishti Engineers – 		    4 Nos.</a:t>
            </a:r>
            <a:r>
              <a:rPr lang="en-IN" dirty="0">
                <a:latin typeface="Book Antiqua" pitchFamily="18" charset="0"/>
              </a:rPr>
              <a:t>		</a:t>
            </a:r>
            <a:r>
              <a:rPr lang="en-US" dirty="0">
                <a:latin typeface="Book Antiqua" pitchFamily="18" charset="0"/>
              </a:rPr>
              <a:t>                                                                           		     e. Supreme India Mach -    	    2 No.</a:t>
            </a:r>
          </a:p>
          <a:p>
            <a:pPr lvl="0">
              <a:lnSpc>
                <a:spcPct val="150000"/>
              </a:lnSpc>
            </a:pPr>
            <a:r>
              <a:rPr lang="en-US" dirty="0">
                <a:latin typeface="Book Antiqua" pitchFamily="18" charset="0"/>
              </a:rPr>
              <a:t> 							</a:t>
            </a:r>
            <a:r>
              <a:rPr lang="en-US" b="1" dirty="0">
                <a:latin typeface="Book Antiqua" pitchFamily="18" charset="0"/>
              </a:rPr>
              <a:t>                          		Total  - 	12 No's</a:t>
            </a:r>
            <a:r>
              <a:rPr lang="en-US" dirty="0">
                <a:latin typeface="Book Antiqua" pitchFamily="18" charset="0"/>
              </a:rPr>
              <a:t> </a:t>
            </a:r>
            <a:endParaRPr lang="en-US" b="1" dirty="0">
              <a:latin typeface="Book Antiqua" pitchFamily="18" charset="0"/>
            </a:endParaRPr>
          </a:p>
          <a:p>
            <a:pPr lvl="0" algn="ctr">
              <a:lnSpc>
                <a:spcPct val="150000"/>
              </a:lnSpc>
            </a:pPr>
            <a:r>
              <a:rPr lang="en-US" dirty="0">
                <a:latin typeface="Book Antiqua" pitchFamily="18" charset="0"/>
              </a:rPr>
              <a:t>	</a:t>
            </a:r>
            <a:endParaRPr lang="en-IN" dirty="0">
              <a:latin typeface="Book Antiqua" pitchFamily="18" charset="0"/>
            </a:endParaRPr>
          </a:p>
        </p:txBody>
      </p:sp>
      <p:cxnSp>
        <p:nvCxnSpPr>
          <p:cNvPr id="5" name="Straight Connector 4"/>
          <p:cNvCxnSpPr/>
          <p:nvPr/>
        </p:nvCxnSpPr>
        <p:spPr>
          <a:xfrm>
            <a:off x="10196182" y="5862180"/>
            <a:ext cx="764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42330C7A-5081-4A36-B6F6-F15F36DC5D0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2483" y="823430"/>
            <a:ext cx="11285951" cy="5499006"/>
          </a:xfrm>
          <a:prstGeom prst="rect">
            <a:avLst/>
          </a:prstGeom>
        </p:spPr>
        <p:txBody>
          <a:bodyPr wrap="square">
            <a:spAutoFit/>
          </a:bodyPr>
          <a:lstStyle/>
          <a:p>
            <a:pPr lvl="0">
              <a:lnSpc>
                <a:spcPct val="150000"/>
              </a:lnSpc>
            </a:pPr>
            <a:r>
              <a:rPr lang="en-US" dirty="0">
                <a:latin typeface="Book Antiqua" pitchFamily="18" charset="0"/>
              </a:rPr>
              <a:t>	BCS (Bag Cut – Stitching M/c.) 		  : 11 No.(Lohia, </a:t>
            </a:r>
            <a:r>
              <a:rPr lang="en-US" dirty="0" err="1">
                <a:latin typeface="Book Antiqua" pitchFamily="18" charset="0"/>
              </a:rPr>
              <a:t>Armstrong,Blacksmith</a:t>
            </a:r>
            <a:r>
              <a:rPr lang="en-US" dirty="0">
                <a:latin typeface="Book Antiqua" pitchFamily="18" charset="0"/>
              </a:rPr>
              <a:t> &amp; Gabbar )</a:t>
            </a:r>
            <a:endParaRPr lang="en-IN" dirty="0">
              <a:latin typeface="Book Antiqua" pitchFamily="18" charset="0"/>
            </a:endParaRPr>
          </a:p>
          <a:p>
            <a:pPr lvl="0">
              <a:lnSpc>
                <a:spcPct val="150000"/>
              </a:lnSpc>
            </a:pPr>
            <a:r>
              <a:rPr lang="en-US" dirty="0">
                <a:latin typeface="Book Antiqua" pitchFamily="18" charset="0"/>
              </a:rPr>
              <a:t>	Liner Inserting (</a:t>
            </a:r>
            <a:r>
              <a:rPr lang="en-US" dirty="0" err="1">
                <a:latin typeface="Book Antiqua" pitchFamily="18" charset="0"/>
              </a:rPr>
              <a:t>cirwrinding</a:t>
            </a:r>
            <a:r>
              <a:rPr lang="en-US" dirty="0">
                <a:latin typeface="Book Antiqua" pitchFamily="18" charset="0"/>
              </a:rPr>
              <a:t>) 		  : 1 No. </a:t>
            </a:r>
            <a:endParaRPr lang="en-IN" dirty="0">
              <a:latin typeface="Book Antiqua" pitchFamily="18" charset="0"/>
            </a:endParaRPr>
          </a:p>
          <a:p>
            <a:pPr lvl="0">
              <a:lnSpc>
                <a:spcPct val="150000"/>
              </a:lnSpc>
            </a:pPr>
            <a:r>
              <a:rPr lang="en-US" dirty="0">
                <a:latin typeface="Book Antiqua" pitchFamily="18" charset="0"/>
              </a:rPr>
              <a:t>	BTGM (Bag Twist Gusset M/c.) 		  : 1 No. (</a:t>
            </a:r>
            <a:r>
              <a:rPr lang="en-US" dirty="0" err="1">
                <a:latin typeface="Book Antiqua" pitchFamily="18" charset="0"/>
              </a:rPr>
              <a:t>Navrang</a:t>
            </a:r>
            <a:r>
              <a:rPr lang="en-US" dirty="0">
                <a:latin typeface="Book Antiqua" pitchFamily="18" charset="0"/>
              </a:rPr>
              <a:t> Make)</a:t>
            </a:r>
            <a:endParaRPr lang="en-IN" dirty="0">
              <a:latin typeface="Book Antiqua" pitchFamily="18" charset="0"/>
            </a:endParaRPr>
          </a:p>
          <a:p>
            <a:pPr lvl="0">
              <a:lnSpc>
                <a:spcPct val="150000"/>
              </a:lnSpc>
            </a:pPr>
            <a:r>
              <a:rPr lang="en-US" dirty="0">
                <a:latin typeface="Book Antiqua" pitchFamily="18" charset="0"/>
              </a:rPr>
              <a:t>						</a:t>
            </a:r>
            <a:r>
              <a:rPr lang="en-US" sz="2000" b="1" dirty="0">
                <a:latin typeface="Book Antiqua" pitchFamily="18" charset="0"/>
              </a:rPr>
              <a:t>Testing – Machine Section :</a:t>
            </a:r>
            <a:r>
              <a:rPr lang="en-IN" dirty="0">
                <a:latin typeface="Book Antiqua" pitchFamily="18" charset="0"/>
              </a:rPr>
              <a:t>                                                                                                                             	</a:t>
            </a:r>
            <a:r>
              <a:rPr lang="en-US" dirty="0">
                <a:latin typeface="Book Antiqua" pitchFamily="18" charset="0"/>
              </a:rPr>
              <a:t>a. Make of Fabric strength testing Machine       : Kamal Metal Industries, Ahmedabad. – 2 Nos.</a:t>
            </a:r>
            <a:r>
              <a:rPr lang="en-IN" dirty="0">
                <a:latin typeface="Book Antiqua" pitchFamily="18" charset="0"/>
              </a:rPr>
              <a:t>   </a:t>
            </a:r>
          </a:p>
          <a:p>
            <a:pPr lvl="0">
              <a:lnSpc>
                <a:spcPct val="150000"/>
              </a:lnSpc>
            </a:pPr>
            <a:r>
              <a:rPr lang="en-IN" dirty="0">
                <a:latin typeface="Book Antiqua" pitchFamily="18" charset="0"/>
              </a:rPr>
              <a:t>         </a:t>
            </a:r>
            <a:r>
              <a:rPr lang="en-US" dirty="0">
                <a:latin typeface="Book Antiqua" pitchFamily="18" charset="0"/>
              </a:rPr>
              <a:t>   	b. Make of Fabric strength testing Machine       : </a:t>
            </a:r>
            <a:r>
              <a:rPr lang="en-US" dirty="0" err="1">
                <a:latin typeface="Book Antiqua" pitchFamily="18" charset="0"/>
              </a:rPr>
              <a:t>Dutron</a:t>
            </a:r>
            <a:r>
              <a:rPr lang="en-US" dirty="0">
                <a:latin typeface="Book Antiqua" pitchFamily="18" charset="0"/>
              </a:rPr>
              <a:t> Industries – 01 No.   </a:t>
            </a:r>
          </a:p>
          <a:p>
            <a:pPr lvl="0">
              <a:lnSpc>
                <a:spcPct val="150000"/>
              </a:lnSpc>
            </a:pPr>
            <a:r>
              <a:rPr lang="en-US" dirty="0">
                <a:latin typeface="Book Antiqua" pitchFamily="18" charset="0"/>
              </a:rPr>
              <a:t>	</a:t>
            </a:r>
            <a:r>
              <a:rPr lang="en-US" dirty="0" err="1">
                <a:latin typeface="Book Antiqua" pitchFamily="18" charset="0"/>
              </a:rPr>
              <a:t>c.Make</a:t>
            </a:r>
            <a:r>
              <a:rPr lang="en-US" dirty="0">
                <a:latin typeface="Book Antiqua" pitchFamily="18" charset="0"/>
              </a:rPr>
              <a:t> of Tape strength testing Machine           : Kamal Metal Industries, Ahmedabad. -  2 Nos. 	    	d. Make of Denier testing Machine		   : Kamal Metal Industries, Ahmedabad. – 2 Nos.                                                                                                                 	e. Weighing Scale                                                   : Phonex Make, Citizen Makes,             -  15 Nos.</a:t>
            </a:r>
            <a:r>
              <a:rPr lang="en-IN" dirty="0">
                <a:latin typeface="Book Antiqua" pitchFamily="18" charset="0"/>
              </a:rPr>
              <a:t>                    </a:t>
            </a:r>
            <a:r>
              <a:rPr lang="en-US" dirty="0">
                <a:latin typeface="Book Antiqua" pitchFamily="18" charset="0"/>
              </a:rPr>
              <a:t>                                                                                    					                    Seico India Make  ( All M/c. converted in to Digital  						    Technology in 2010)</a:t>
            </a:r>
          </a:p>
          <a:p>
            <a:pPr>
              <a:lnSpc>
                <a:spcPct val="150000"/>
              </a:lnSpc>
            </a:pPr>
            <a:r>
              <a:rPr lang="en-US" dirty="0">
                <a:latin typeface="Book Antiqua" pitchFamily="18" charset="0"/>
              </a:rPr>
              <a:t>	e. Conditioning Chamber (Digital Type)	   : IKON Industries, Mumbai Make - (1 No.)</a:t>
            </a:r>
          </a:p>
          <a:p>
            <a:pPr>
              <a:lnSpc>
                <a:spcPct val="150000"/>
              </a:lnSpc>
            </a:pPr>
            <a:r>
              <a:rPr lang="en-US" dirty="0">
                <a:latin typeface="Book Antiqua" pitchFamily="18" charset="0"/>
              </a:rPr>
              <a:t>	f. Muffle Furnace 				   : 1 No. </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04A66E93-4E34-4AE9-B852-5E77547DBD72}"/>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772841"/>
            <a:ext cx="11381064" cy="4662815"/>
          </a:xfrm>
          <a:prstGeom prst="rect">
            <a:avLst/>
          </a:prstGeom>
        </p:spPr>
        <p:txBody>
          <a:bodyPr wrap="square">
            <a:spAutoFit/>
          </a:bodyPr>
          <a:lstStyle/>
          <a:p>
            <a:pPr lvl="0">
              <a:lnSpc>
                <a:spcPct val="150000"/>
              </a:lnSpc>
            </a:pPr>
            <a:r>
              <a:rPr lang="en-US" dirty="0">
                <a:latin typeface="Book Antiqua" pitchFamily="18" charset="0"/>
              </a:rPr>
              <a:t>	Cooling – Towers				  : 8 No’s. ( Paharpur Make )</a:t>
            </a:r>
            <a:endParaRPr lang="en-IN" dirty="0">
              <a:latin typeface="Book Antiqua" pitchFamily="18" charset="0"/>
            </a:endParaRPr>
          </a:p>
          <a:p>
            <a:pPr lvl="0">
              <a:lnSpc>
                <a:spcPct val="150000"/>
              </a:lnSpc>
            </a:pPr>
            <a:r>
              <a:rPr lang="en-US" dirty="0">
                <a:latin typeface="Book Antiqua" pitchFamily="18" charset="0"/>
              </a:rPr>
              <a:t>	Chilling – Plant make 			  :  1 No’s. Prasad - 15 TR , 4 No’s. Prasad - 30TR 			  				     1No’s Prasad – 40 TR.	</a:t>
            </a:r>
          </a:p>
          <a:p>
            <a:pPr lvl="0">
              <a:lnSpc>
                <a:spcPct val="150000"/>
              </a:lnSpc>
            </a:pPr>
            <a:r>
              <a:rPr lang="en-US" dirty="0">
                <a:latin typeface="Book Antiqua" pitchFamily="18" charset="0"/>
              </a:rPr>
              <a:t>	A.P.F.C. (Automatic Power Factor Controller) : 4 No’s. (Siemens / GE Make)</a:t>
            </a:r>
            <a:endParaRPr lang="en-IN" dirty="0">
              <a:latin typeface="Book Antiqua" pitchFamily="18" charset="0"/>
            </a:endParaRPr>
          </a:p>
          <a:p>
            <a:pPr lvl="0">
              <a:lnSpc>
                <a:spcPct val="150000"/>
              </a:lnSpc>
            </a:pPr>
            <a:r>
              <a:rPr lang="en-US" dirty="0">
                <a:latin typeface="Book Antiqua" pitchFamily="18" charset="0"/>
              </a:rPr>
              <a:t>	Electrical Equipment's 			  : G.E. / Siemens Make.</a:t>
            </a:r>
            <a:endParaRPr lang="en-IN" dirty="0">
              <a:latin typeface="Book Antiqua" pitchFamily="18" charset="0"/>
            </a:endParaRPr>
          </a:p>
          <a:p>
            <a:pPr lvl="0">
              <a:lnSpc>
                <a:spcPct val="150000"/>
              </a:lnSpc>
            </a:pPr>
            <a:r>
              <a:rPr lang="en-US" dirty="0">
                <a:latin typeface="Book Antiqua" pitchFamily="18" charset="0"/>
              </a:rPr>
              <a:t>	Gensets 					  : 250 KVA – 1 No.( Greaves Make )</a:t>
            </a:r>
            <a:endParaRPr lang="en-IN" dirty="0">
              <a:latin typeface="Book Antiqua" pitchFamily="18" charset="0"/>
            </a:endParaRPr>
          </a:p>
          <a:p>
            <a:pPr lvl="0">
              <a:lnSpc>
                <a:spcPct val="150000"/>
              </a:lnSpc>
            </a:pPr>
            <a:r>
              <a:rPr lang="en-US" dirty="0">
                <a:latin typeface="Book Antiqua" pitchFamily="18" charset="0"/>
              </a:rPr>
              <a:t>	Factory - Flooring				  : TREMIX - Cementing Completely.</a:t>
            </a:r>
            <a:endParaRPr lang="en-IN" dirty="0">
              <a:latin typeface="Book Antiqua" pitchFamily="18" charset="0"/>
            </a:endParaRPr>
          </a:p>
          <a:p>
            <a:pPr>
              <a:lnSpc>
                <a:spcPct val="150000"/>
              </a:lnSpc>
            </a:pPr>
            <a:r>
              <a:rPr lang="en-US" dirty="0">
                <a:latin typeface="Book Antiqua" pitchFamily="18" charset="0"/>
              </a:rPr>
              <a:t>	Shade Ventilators System 			  : YES (250 No’s across both units at the roof – top) 	</a:t>
            </a:r>
          </a:p>
          <a:p>
            <a:pPr>
              <a:lnSpc>
                <a:spcPct val="150000"/>
              </a:lnSpc>
            </a:pPr>
            <a:r>
              <a:rPr lang="en-US" dirty="0">
                <a:latin typeface="Book Antiqua" pitchFamily="18" charset="0"/>
              </a:rPr>
              <a:t>	(Sudha : Austria Make) </a:t>
            </a:r>
          </a:p>
          <a:p>
            <a:pPr lvl="0">
              <a:lnSpc>
                <a:spcPct val="150000"/>
              </a:lnSpc>
            </a:pPr>
            <a:r>
              <a:rPr lang="en-US" dirty="0">
                <a:latin typeface="Book Antiqua" pitchFamily="18" charset="0"/>
              </a:rPr>
              <a:t>	</a:t>
            </a:r>
            <a:r>
              <a:rPr lang="en-US" dirty="0"/>
              <a:t> </a:t>
            </a:r>
            <a:r>
              <a:rPr lang="en-US" dirty="0">
                <a:latin typeface="Book Antiqua" pitchFamily="18" charset="0"/>
              </a:rPr>
              <a:t>Air Compressor 				  : 19 Nos. (ELGI, Chicago, Pneumatic, JR Make)</a:t>
            </a:r>
            <a:endParaRPr lang="en-IN" dirty="0">
              <a:latin typeface="Book Antiqua" pitchFamily="18" charset="0"/>
            </a:endParaRPr>
          </a:p>
          <a:p>
            <a:pPr>
              <a:lnSpc>
                <a:spcPct val="150000"/>
              </a:lnSpc>
            </a:pPr>
            <a:r>
              <a:rPr lang="en-US" dirty="0">
                <a:latin typeface="Book Antiqua" pitchFamily="18" charset="0"/>
              </a:rPr>
              <a:t>					</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70776892-0A7A-4EA5-8895-519905725B5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772841"/>
            <a:ext cx="11381064" cy="6324808"/>
          </a:xfrm>
          <a:prstGeom prst="rect">
            <a:avLst/>
          </a:prstGeom>
        </p:spPr>
        <p:txBody>
          <a:bodyPr wrap="square">
            <a:spAutoFit/>
          </a:bodyPr>
          <a:lstStyle/>
          <a:p>
            <a:pPr>
              <a:lnSpc>
                <a:spcPct val="150000"/>
              </a:lnSpc>
            </a:pPr>
            <a:r>
              <a:rPr lang="en-US" dirty="0">
                <a:latin typeface="Book Antiqua" pitchFamily="18" charset="0"/>
              </a:rPr>
              <a:t>				</a:t>
            </a:r>
            <a:r>
              <a:rPr lang="en-US" sz="2000" b="1" dirty="0">
                <a:latin typeface="Book Antiqua" pitchFamily="18" charset="0"/>
              </a:rPr>
              <a:t>E)</a:t>
            </a:r>
            <a:r>
              <a:rPr lang="en-US" sz="2000" b="1" dirty="0">
                <a:solidFill>
                  <a:schemeClr val="accent3">
                    <a:lumMod val="60000"/>
                    <a:lumOff val="40000"/>
                  </a:schemeClr>
                </a:solidFill>
                <a:latin typeface="Book Antiqua" pitchFamily="18" charset="0"/>
              </a:rPr>
              <a:t> </a:t>
            </a:r>
            <a:r>
              <a:rPr lang="en-US" sz="2000" b="1" u="sng" dirty="0">
                <a:latin typeface="Book Antiqua" pitchFamily="18" charset="0"/>
              </a:rPr>
              <a:t>QUALITY  INFORMATION</a:t>
            </a:r>
            <a:r>
              <a:rPr lang="en-US" b="1" dirty="0">
                <a:latin typeface="Book Antiqua" pitchFamily="18" charset="0"/>
              </a:rPr>
              <a:t> </a:t>
            </a:r>
          </a:p>
          <a:p>
            <a:pPr>
              <a:lnSpc>
                <a:spcPct val="150000"/>
              </a:lnSpc>
            </a:pPr>
            <a:r>
              <a:rPr lang="en-US" dirty="0">
                <a:latin typeface="Book Antiqua" pitchFamily="18" charset="0"/>
              </a:rPr>
              <a:t>	ISO – 9001 -2000 Certification 	: YES . NABCB, Certificate No.10F-0872, 13th Sept.’2010</a:t>
            </a:r>
            <a:endParaRPr lang="en-IN" dirty="0">
              <a:latin typeface="Book Antiqua" pitchFamily="18" charset="0"/>
            </a:endParaRPr>
          </a:p>
          <a:p>
            <a:pPr lvl="0">
              <a:lnSpc>
                <a:spcPct val="150000"/>
              </a:lnSpc>
            </a:pPr>
            <a:r>
              <a:rPr lang="en-US" dirty="0">
                <a:latin typeface="Book Antiqua" pitchFamily="18" charset="0"/>
              </a:rPr>
              <a:t>	ISO : 14001 – 2004 Certification	: BN 5863/5229:0812 dtd. 27</a:t>
            </a:r>
            <a:r>
              <a:rPr lang="en-US" baseline="30000" dirty="0">
                <a:latin typeface="Book Antiqua" pitchFamily="18" charset="0"/>
              </a:rPr>
              <a:t>th</a:t>
            </a:r>
            <a:r>
              <a:rPr lang="en-US" dirty="0">
                <a:latin typeface="Book Antiqua" pitchFamily="18" charset="0"/>
              </a:rPr>
              <a:t> Aug.12</a:t>
            </a:r>
            <a:endParaRPr lang="en-IN" dirty="0">
              <a:latin typeface="Book Antiqua" pitchFamily="18" charset="0"/>
            </a:endParaRPr>
          </a:p>
          <a:p>
            <a:pPr lvl="0">
              <a:lnSpc>
                <a:spcPct val="150000"/>
              </a:lnSpc>
            </a:pPr>
            <a:r>
              <a:rPr lang="en-US" dirty="0">
                <a:latin typeface="Book Antiqua" pitchFamily="18" charset="0"/>
              </a:rPr>
              <a:t>	ISO 18001 :2007 Certification 	: ALTIS Cert. ACS-OHSAS -1004, 13</a:t>
            </a:r>
            <a:r>
              <a:rPr lang="en-US" baseline="30000" dirty="0">
                <a:latin typeface="Book Antiqua" pitchFamily="18" charset="0"/>
              </a:rPr>
              <a:t>th</a:t>
            </a:r>
            <a:r>
              <a:rPr lang="en-US" dirty="0">
                <a:latin typeface="Book Antiqua" pitchFamily="18" charset="0"/>
              </a:rPr>
              <a:t> July 2012</a:t>
            </a:r>
            <a:endParaRPr lang="en-IN" dirty="0">
              <a:latin typeface="Book Antiqua" pitchFamily="18" charset="0"/>
            </a:endParaRPr>
          </a:p>
          <a:p>
            <a:pPr lvl="0">
              <a:lnSpc>
                <a:spcPct val="150000"/>
              </a:lnSpc>
            </a:pPr>
            <a:r>
              <a:rPr lang="en-US" dirty="0">
                <a:latin typeface="Book Antiqua" pitchFamily="18" charset="0"/>
              </a:rPr>
              <a:t>	ISO – 22000:2005 Certification	: ACS-FSMS-1009 dtd. 21</a:t>
            </a:r>
            <a:r>
              <a:rPr lang="en-US" baseline="30000" dirty="0">
                <a:latin typeface="Book Antiqua" pitchFamily="18" charset="0"/>
              </a:rPr>
              <a:t>st</a:t>
            </a:r>
            <a:r>
              <a:rPr lang="en-US" dirty="0">
                <a:latin typeface="Book Antiqua" pitchFamily="18" charset="0"/>
              </a:rPr>
              <a:t> Sept.12</a:t>
            </a:r>
            <a:endParaRPr lang="en-IN" dirty="0">
              <a:latin typeface="Book Antiqua" pitchFamily="18" charset="0"/>
            </a:endParaRPr>
          </a:p>
          <a:p>
            <a:pPr>
              <a:lnSpc>
                <a:spcPct val="150000"/>
              </a:lnSpc>
            </a:pPr>
            <a:r>
              <a:rPr lang="en-US" dirty="0">
                <a:latin typeface="Book Antiqua" pitchFamily="18" charset="0"/>
              </a:rPr>
              <a:t>	BIS Certificate 			: CM/N-7500055912 as per IS 16208:2015</a:t>
            </a:r>
          </a:p>
          <a:p>
            <a:pPr>
              <a:lnSpc>
                <a:spcPct val="150000"/>
              </a:lnSpc>
            </a:pPr>
            <a:r>
              <a:rPr lang="en-US" dirty="0">
                <a:latin typeface="Book Antiqua" pitchFamily="18" charset="0"/>
              </a:rPr>
              <a:t>	D.G.S. &amp; D Registration  		: DGS&amp;D/REGN/MUM/L-10/2007/P Dtd. 2.11.2007</a:t>
            </a:r>
            <a:endParaRPr lang="en-IN" dirty="0">
              <a:latin typeface="Book Antiqua" pitchFamily="18" charset="0"/>
            </a:endParaRPr>
          </a:p>
          <a:p>
            <a:pPr>
              <a:lnSpc>
                <a:spcPct val="150000"/>
              </a:lnSpc>
            </a:pPr>
            <a:r>
              <a:rPr lang="en-US" dirty="0">
                <a:latin typeface="Book Antiqua" pitchFamily="18" charset="0"/>
              </a:rPr>
              <a:t>	Rate  Contract (DGS&amp;D) 		: HDPE – PPBAG/HW-2/RC-R3060000/0611/42/04061/212 						  dated 1</a:t>
            </a:r>
            <a:r>
              <a:rPr lang="en-US" baseline="30000" dirty="0">
                <a:latin typeface="Book Antiqua" pitchFamily="18" charset="0"/>
              </a:rPr>
              <a:t>st</a:t>
            </a:r>
            <a:r>
              <a:rPr lang="en-US" dirty="0">
                <a:latin typeface="Book Antiqua" pitchFamily="18" charset="0"/>
              </a:rPr>
              <a:t>  Dec.’10</a:t>
            </a:r>
          </a:p>
          <a:p>
            <a:pPr lvl="0">
              <a:lnSpc>
                <a:spcPct val="150000"/>
              </a:lnSpc>
            </a:pPr>
            <a:r>
              <a:rPr lang="en-US" dirty="0">
                <a:latin typeface="Book Antiqua" pitchFamily="18" charset="0"/>
              </a:rPr>
              <a:t>	Do you have the Quality System	: YES (We have implemented Japanese – KAIZEN system which 					   includes : Total Quality System / Quality Production. Total 						   Preventive Maintenance). Six –Sigma &amp; SAP projects executed					   during 2006/07.	</a:t>
            </a:r>
            <a:endParaRPr lang="en-IN" dirty="0">
              <a:latin typeface="Book Antiqua" pitchFamily="18" charset="0"/>
            </a:endParaRPr>
          </a:p>
          <a:p>
            <a:pPr>
              <a:lnSpc>
                <a:spcPct val="150000"/>
              </a:lnSpc>
            </a:pPr>
            <a:endParaRPr lang="en-IN" dirty="0">
              <a:latin typeface="Book Antiqua" pitchFamily="18" charset="0"/>
            </a:endParaRPr>
          </a:p>
          <a:p>
            <a:pPr algn="ctr">
              <a:lnSpc>
                <a:spcPct val="150000"/>
              </a:lnSpc>
            </a:pPr>
            <a:r>
              <a:rPr lang="en-US" dirty="0">
                <a:latin typeface="Book Antiqua" pitchFamily="18" charset="0"/>
              </a:rPr>
              <a:t>	</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5EA77494-7171-4616-96AF-C7AC2FCFC04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948846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 y="647885"/>
            <a:ext cx="11285951" cy="7340471"/>
          </a:xfrm>
          <a:prstGeom prst="rect">
            <a:avLst/>
          </a:prstGeom>
        </p:spPr>
        <p:txBody>
          <a:bodyPr wrap="square">
            <a:spAutoFit/>
          </a:bodyPr>
          <a:lstStyle/>
          <a:p>
            <a:pPr algn="ctr">
              <a:lnSpc>
                <a:spcPct val="150000"/>
              </a:lnSpc>
            </a:pPr>
            <a:endParaRPr lang="en-US" sz="200" dirty="0">
              <a:latin typeface="Book Antiqua" pitchFamily="18" charset="0"/>
            </a:endParaRPr>
          </a:p>
          <a:p>
            <a:pPr lvl="0" algn="ctr">
              <a:lnSpc>
                <a:spcPct val="150000"/>
              </a:lnSpc>
            </a:pPr>
            <a:r>
              <a:rPr lang="en-US" dirty="0">
                <a:latin typeface="Book Antiqua" pitchFamily="18" charset="0"/>
              </a:rPr>
              <a:t>     </a:t>
            </a:r>
            <a:endParaRPr lang="en-US" sz="500" dirty="0">
              <a:latin typeface="Book Antiqua" pitchFamily="18" charset="0"/>
            </a:endParaRPr>
          </a:p>
          <a:p>
            <a:pPr lvl="0">
              <a:lnSpc>
                <a:spcPct val="150000"/>
              </a:lnSpc>
            </a:pPr>
            <a:r>
              <a:rPr lang="en-US" dirty="0">
                <a:latin typeface="Book Antiqua" pitchFamily="18" charset="0"/>
              </a:rPr>
              <a:t>	Do you have the Quality manual 			: YES.</a:t>
            </a:r>
          </a:p>
          <a:p>
            <a:pPr lvl="0">
              <a:lnSpc>
                <a:spcPct val="150000"/>
              </a:lnSpc>
            </a:pPr>
            <a:endParaRPr lang="en-IN" sz="600" dirty="0">
              <a:latin typeface="Book Antiqua" pitchFamily="18" charset="0"/>
            </a:endParaRPr>
          </a:p>
          <a:p>
            <a:pPr lvl="0">
              <a:lnSpc>
                <a:spcPct val="150000"/>
              </a:lnSpc>
            </a:pPr>
            <a:r>
              <a:rPr lang="en-US" dirty="0">
                <a:latin typeface="Book Antiqua" pitchFamily="18" charset="0"/>
              </a:rPr>
              <a:t>	Laboratory facilities (Major Instruments) Present	: YES.</a:t>
            </a:r>
          </a:p>
          <a:p>
            <a:pPr lvl="0">
              <a:lnSpc>
                <a:spcPct val="150000"/>
              </a:lnSpc>
            </a:pPr>
            <a:endParaRPr lang="en-IN" sz="700" dirty="0">
              <a:latin typeface="Book Antiqua" pitchFamily="18" charset="0"/>
            </a:endParaRPr>
          </a:p>
          <a:p>
            <a:pPr lvl="0">
              <a:lnSpc>
                <a:spcPct val="150000"/>
              </a:lnSpc>
            </a:pPr>
            <a:r>
              <a:rPr lang="en-US" dirty="0">
                <a:latin typeface="Book Antiqua" pitchFamily="18" charset="0"/>
              </a:rPr>
              <a:t>	Quality – Lab (Air Conditioned) 			: YES</a:t>
            </a:r>
          </a:p>
          <a:p>
            <a:pPr lvl="0">
              <a:lnSpc>
                <a:spcPct val="150000"/>
              </a:lnSpc>
            </a:pPr>
            <a:endParaRPr lang="en-IN" sz="800" dirty="0">
              <a:latin typeface="Book Antiqua" pitchFamily="18" charset="0"/>
            </a:endParaRPr>
          </a:p>
          <a:p>
            <a:pPr lvl="0">
              <a:lnSpc>
                <a:spcPct val="150000"/>
              </a:lnSpc>
            </a:pPr>
            <a:r>
              <a:rPr lang="en-US" dirty="0">
                <a:latin typeface="Book Antiqua" pitchFamily="18" charset="0"/>
              </a:rPr>
              <a:t>	Testing facilities &amp; Test conducted (As per BIS) 	: YES.</a:t>
            </a:r>
          </a:p>
          <a:p>
            <a:pPr lvl="0">
              <a:lnSpc>
                <a:spcPct val="150000"/>
              </a:lnSpc>
            </a:pPr>
            <a:endParaRPr lang="en-IN" sz="1050" dirty="0">
              <a:latin typeface="Book Antiqua" pitchFamily="18" charset="0"/>
            </a:endParaRPr>
          </a:p>
          <a:p>
            <a:pPr lvl="0">
              <a:lnSpc>
                <a:spcPct val="150000"/>
              </a:lnSpc>
            </a:pPr>
            <a:r>
              <a:rPr lang="en-US" dirty="0">
                <a:latin typeface="Book Antiqua" pitchFamily="18" charset="0"/>
              </a:rPr>
              <a:t>	Safety - Audit (Electrical dept.) 			: YES (conducted in year 2008 at both the 								  units- MITCON Consultant) Pune.</a:t>
            </a:r>
          </a:p>
          <a:p>
            <a:pPr lvl="0">
              <a:lnSpc>
                <a:spcPct val="150000"/>
              </a:lnSpc>
            </a:pPr>
            <a:endParaRPr lang="en-US" sz="1050" dirty="0">
              <a:latin typeface="Book Antiqua" pitchFamily="18" charset="0"/>
            </a:endParaRPr>
          </a:p>
          <a:p>
            <a:pPr lvl="0">
              <a:lnSpc>
                <a:spcPct val="150000"/>
              </a:lnSpc>
            </a:pPr>
            <a:r>
              <a:rPr lang="en-IN" dirty="0">
                <a:latin typeface="Book Antiqua" pitchFamily="18" charset="0"/>
              </a:rPr>
              <a:t> 	</a:t>
            </a:r>
            <a:r>
              <a:rPr lang="en-US" dirty="0">
                <a:latin typeface="Book Antiqua" pitchFamily="18" charset="0"/>
              </a:rPr>
              <a:t>CRISIL /ICRA Rating 				: Our CRISIL /ECRA rating is done every 								  year as per co. bank guidelines since 2008 								  onwards.  Rating awarded is BBB – stable 								  (B3).  Latest is updated on Web page of 								  CRISIL / ICRA</a:t>
            </a:r>
          </a:p>
          <a:p>
            <a:pPr algn="ctr">
              <a:lnSpc>
                <a:spcPct val="150000"/>
              </a:lnSpc>
            </a:pPr>
            <a:r>
              <a:rPr lang="en-US" b="1" dirty="0">
                <a:solidFill>
                  <a:schemeClr val="accent3">
                    <a:lumMod val="60000"/>
                    <a:lumOff val="40000"/>
                  </a:schemeClr>
                </a:solidFill>
                <a:latin typeface="Book Antiqua" pitchFamily="18" charset="0"/>
              </a:rPr>
              <a:t>	</a:t>
            </a:r>
            <a:r>
              <a:rPr lang="en-US" dirty="0">
                <a:latin typeface="Book Antiqua" pitchFamily="18" charset="0"/>
              </a:rPr>
              <a:t>	</a:t>
            </a:r>
            <a:endParaRPr lang="en-IN" dirty="0">
              <a:latin typeface="Book Antiqua" pitchFamily="18" charset="0"/>
            </a:endParaRPr>
          </a:p>
          <a:p>
            <a:pPr algn="ctr">
              <a:lnSpc>
                <a:spcPct val="150000"/>
              </a:lnSpc>
            </a:pPr>
            <a:r>
              <a:rPr lang="en-US" dirty="0">
                <a:latin typeface="Book Antiqua" pitchFamily="18" charset="0"/>
              </a:rPr>
              <a:t>      </a:t>
            </a:r>
            <a:endParaRPr lang="en-IN" dirty="0">
              <a:latin typeface="Book Antiqua" pitchFamily="18" charset="0"/>
            </a:endParaRPr>
          </a:p>
          <a:p>
            <a:pPr algn="ctr">
              <a:lnSpc>
                <a:spcPct val="150000"/>
              </a:lnSpc>
            </a:pP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C00B3BC4-9C9E-4830-AD77-27020886188A}"/>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52" descr="gallery thumbnail"/>
          <p:cNvPicPr preferRelativeResize="0">
            <a:picLocks noChangeArrowheads="1"/>
          </p:cNvPicPr>
          <p:nvPr/>
        </p:nvPicPr>
        <p:blipFill>
          <a:blip r:embed="rId2"/>
          <a:srcRect/>
          <a:stretch>
            <a:fillRect/>
          </a:stretch>
        </p:blipFill>
        <p:spPr bwMode="auto">
          <a:xfrm>
            <a:off x="428603" y="1069200"/>
            <a:ext cx="1440000" cy="1800000"/>
          </a:xfrm>
          <a:prstGeom prst="rect">
            <a:avLst/>
          </a:prstGeom>
          <a:noFill/>
          <a:ln w="28575">
            <a:solidFill>
              <a:schemeClr val="tx1"/>
            </a:solidFill>
            <a:miter lim="800000"/>
            <a:headEnd/>
            <a:tailEnd/>
          </a:ln>
        </p:spPr>
      </p:pic>
      <p:pic>
        <p:nvPicPr>
          <p:cNvPr id="7" name="Picture 157" descr="C:\Users\BANK\AppData\Local\Temp\VPM 53 G Front side.jpg"/>
          <p:cNvPicPr preferRelativeResize="0">
            <a:picLocks noChangeArrowheads="1"/>
          </p:cNvPicPr>
          <p:nvPr/>
        </p:nvPicPr>
        <p:blipFill>
          <a:blip r:embed="rId3"/>
          <a:srcRect/>
          <a:stretch>
            <a:fillRect/>
          </a:stretch>
        </p:blipFill>
        <p:spPr bwMode="auto">
          <a:xfrm>
            <a:off x="2310217" y="1069200"/>
            <a:ext cx="1440000" cy="1800000"/>
          </a:xfrm>
          <a:prstGeom prst="rect">
            <a:avLst/>
          </a:prstGeom>
          <a:noFill/>
          <a:ln w="28575">
            <a:solidFill>
              <a:schemeClr val="tx1"/>
            </a:solidFill>
            <a:miter lim="800000"/>
            <a:headEnd/>
            <a:tailEnd/>
          </a:ln>
        </p:spPr>
      </p:pic>
      <p:pic>
        <p:nvPicPr>
          <p:cNvPr id="8" name="irc_mi" descr="http://farm7.staticflickr.com/6188/6052274652_c4b7b56fa0_z.jpg"/>
          <p:cNvPicPr preferRelativeResize="0">
            <a:picLocks noChangeArrowheads="1"/>
          </p:cNvPicPr>
          <p:nvPr/>
        </p:nvPicPr>
        <p:blipFill>
          <a:blip r:embed="rId4"/>
          <a:srcRect/>
          <a:stretch>
            <a:fillRect/>
          </a:stretch>
        </p:blipFill>
        <p:spPr bwMode="auto">
          <a:xfrm>
            <a:off x="4184584" y="1069200"/>
            <a:ext cx="1440000" cy="1800000"/>
          </a:xfrm>
          <a:prstGeom prst="rect">
            <a:avLst/>
          </a:prstGeom>
          <a:noFill/>
          <a:ln w="28575">
            <a:solidFill>
              <a:schemeClr val="tx1"/>
            </a:solidFill>
            <a:miter lim="800000"/>
            <a:headEnd/>
            <a:tailEnd/>
          </a:ln>
        </p:spPr>
      </p:pic>
      <p:pic>
        <p:nvPicPr>
          <p:cNvPr id="10" name="Picture 7" descr="IMG_20140709_154928"/>
          <p:cNvPicPr preferRelativeResize="0">
            <a:picLocks noChangeArrowheads="1"/>
          </p:cNvPicPr>
          <p:nvPr/>
        </p:nvPicPr>
        <p:blipFill>
          <a:blip r:embed="rId5"/>
          <a:srcRect/>
          <a:stretch>
            <a:fillRect/>
          </a:stretch>
        </p:blipFill>
        <p:spPr bwMode="auto">
          <a:xfrm>
            <a:off x="1453636" y="3801518"/>
            <a:ext cx="1440000" cy="1800000"/>
          </a:xfrm>
          <a:prstGeom prst="rect">
            <a:avLst/>
          </a:prstGeom>
          <a:noFill/>
          <a:ln w="28575">
            <a:solidFill>
              <a:schemeClr val="tx1"/>
            </a:solidFill>
            <a:miter lim="800000"/>
            <a:headEnd/>
            <a:tailEnd/>
          </a:ln>
        </p:spPr>
      </p:pic>
      <p:sp>
        <p:nvSpPr>
          <p:cNvPr id="11" name="TextBox 10"/>
          <p:cNvSpPr txBox="1"/>
          <p:nvPr/>
        </p:nvSpPr>
        <p:spPr>
          <a:xfrm>
            <a:off x="250348" y="2873852"/>
            <a:ext cx="1789611" cy="307777"/>
          </a:xfrm>
          <a:prstGeom prst="rect">
            <a:avLst/>
          </a:prstGeom>
          <a:noFill/>
        </p:spPr>
        <p:txBody>
          <a:bodyPr wrap="square" rtlCol="0">
            <a:spAutoFit/>
          </a:bodyPr>
          <a:lstStyle/>
          <a:p>
            <a:pPr algn="ctr"/>
            <a:r>
              <a:rPr lang="en-US" sz="1400" b="1" dirty="0">
                <a:latin typeface="Book Antiqua" pitchFamily="18" charset="0"/>
              </a:rPr>
              <a:t>Jaypee Cement</a:t>
            </a:r>
            <a:r>
              <a:rPr lang="en-US" sz="1400" dirty="0">
                <a:latin typeface="Book Antiqua" pitchFamily="18" charset="0"/>
              </a:rPr>
              <a:t> </a:t>
            </a:r>
            <a:endParaRPr lang="en-IN" sz="1400" dirty="0">
              <a:latin typeface="Book Antiqua" pitchFamily="18" charset="0"/>
            </a:endParaRPr>
          </a:p>
        </p:txBody>
      </p:sp>
      <p:sp>
        <p:nvSpPr>
          <p:cNvPr id="12" name="TextBox 11"/>
          <p:cNvSpPr txBox="1"/>
          <p:nvPr/>
        </p:nvSpPr>
        <p:spPr>
          <a:xfrm>
            <a:off x="2039550" y="2920267"/>
            <a:ext cx="1906667" cy="523220"/>
          </a:xfrm>
          <a:prstGeom prst="rect">
            <a:avLst/>
          </a:prstGeom>
          <a:noFill/>
        </p:spPr>
        <p:txBody>
          <a:bodyPr wrap="square" rtlCol="0">
            <a:spAutoFit/>
          </a:bodyPr>
          <a:lstStyle/>
          <a:p>
            <a:pPr algn="ctr"/>
            <a:r>
              <a:rPr lang="en-US" sz="1400" b="1" dirty="0">
                <a:latin typeface="Book Antiqua" pitchFamily="18" charset="0"/>
              </a:rPr>
              <a:t>  The India Cements ( ICL Cement )</a:t>
            </a:r>
            <a:endParaRPr lang="en-IN" sz="1400" b="1" dirty="0">
              <a:latin typeface="Book Antiqua" pitchFamily="18" charset="0"/>
            </a:endParaRPr>
          </a:p>
        </p:txBody>
      </p:sp>
      <p:sp>
        <p:nvSpPr>
          <p:cNvPr id="13" name="TextBox 12"/>
          <p:cNvSpPr txBox="1"/>
          <p:nvPr/>
        </p:nvSpPr>
        <p:spPr>
          <a:xfrm>
            <a:off x="3834973" y="2955951"/>
            <a:ext cx="1789611" cy="307777"/>
          </a:xfrm>
          <a:prstGeom prst="rect">
            <a:avLst/>
          </a:prstGeom>
          <a:noFill/>
        </p:spPr>
        <p:txBody>
          <a:bodyPr wrap="square" rtlCol="0">
            <a:spAutoFit/>
          </a:bodyPr>
          <a:lstStyle/>
          <a:p>
            <a:pPr algn="ctr"/>
            <a:r>
              <a:rPr lang="en-US" sz="1400" b="1" dirty="0">
                <a:latin typeface="Book Antiqua" pitchFamily="18" charset="0"/>
              </a:rPr>
              <a:t>    JK Cement</a:t>
            </a:r>
            <a:endParaRPr lang="en-IN" sz="1400" b="1" dirty="0">
              <a:latin typeface="Book Antiqua" pitchFamily="18" charset="0"/>
            </a:endParaRPr>
          </a:p>
        </p:txBody>
      </p:sp>
      <p:sp>
        <p:nvSpPr>
          <p:cNvPr id="15" name="TextBox 14"/>
          <p:cNvSpPr txBox="1"/>
          <p:nvPr/>
        </p:nvSpPr>
        <p:spPr>
          <a:xfrm>
            <a:off x="878214" y="5758852"/>
            <a:ext cx="2186572" cy="307777"/>
          </a:xfrm>
          <a:prstGeom prst="rect">
            <a:avLst/>
          </a:prstGeom>
          <a:noFill/>
        </p:spPr>
        <p:txBody>
          <a:bodyPr wrap="square" rtlCol="0">
            <a:spAutoFit/>
          </a:bodyPr>
          <a:lstStyle/>
          <a:p>
            <a:pPr algn="ctr"/>
            <a:r>
              <a:rPr lang="en-US" sz="1400" b="1" dirty="0">
                <a:latin typeface="Book Antiqua" pitchFamily="18" charset="0"/>
              </a:rPr>
              <a:t>     JSW Cement </a:t>
            </a:r>
            <a:endParaRPr lang="en-IN" sz="1400" b="1" dirty="0">
              <a:latin typeface="Book Antiqua" pitchFamily="18" charset="0"/>
            </a:endParaRPr>
          </a:p>
        </p:txBody>
      </p:sp>
      <p:sp>
        <p:nvSpPr>
          <p:cNvPr id="17" name="TextBox 16"/>
          <p:cNvSpPr txBox="1"/>
          <p:nvPr/>
        </p:nvSpPr>
        <p:spPr>
          <a:xfrm>
            <a:off x="5093991" y="5704481"/>
            <a:ext cx="1554445" cy="307777"/>
          </a:xfrm>
          <a:prstGeom prst="rect">
            <a:avLst/>
          </a:prstGeom>
          <a:noFill/>
        </p:spPr>
        <p:txBody>
          <a:bodyPr wrap="square" rtlCol="0">
            <a:spAutoFit/>
          </a:bodyPr>
          <a:lstStyle/>
          <a:p>
            <a:pPr algn="ctr"/>
            <a:r>
              <a:rPr lang="en-US" sz="1400" b="1" dirty="0">
                <a:latin typeface="Book Antiqua" pitchFamily="18" charset="0"/>
              </a:rPr>
              <a:t> Zuari Cement</a:t>
            </a:r>
            <a:r>
              <a:rPr lang="en-US" sz="1400" dirty="0">
                <a:latin typeface="Book Antiqua" pitchFamily="18" charset="0"/>
              </a:rPr>
              <a:t> </a:t>
            </a:r>
            <a:endParaRPr lang="en-IN" sz="1400" dirty="0">
              <a:latin typeface="Book Antiqua" pitchFamily="18" charset="0"/>
            </a:endParaRPr>
          </a:p>
        </p:txBody>
      </p:sp>
      <p:sp>
        <p:nvSpPr>
          <p:cNvPr id="19" name="TextBox 18"/>
          <p:cNvSpPr txBox="1"/>
          <p:nvPr/>
        </p:nvSpPr>
        <p:spPr>
          <a:xfrm>
            <a:off x="6993488" y="5708462"/>
            <a:ext cx="1621096" cy="307777"/>
          </a:xfrm>
          <a:prstGeom prst="rect">
            <a:avLst/>
          </a:prstGeom>
          <a:noFill/>
        </p:spPr>
        <p:txBody>
          <a:bodyPr wrap="square" rtlCol="0">
            <a:spAutoFit/>
          </a:bodyPr>
          <a:lstStyle/>
          <a:p>
            <a:pPr algn="ctr"/>
            <a:r>
              <a:rPr lang="en-US" sz="1400" b="1" dirty="0">
                <a:latin typeface="Book Antiqua" pitchFamily="18" charset="0"/>
              </a:rPr>
              <a:t> Panyam</a:t>
            </a:r>
            <a:r>
              <a:rPr lang="en-US" sz="1400" dirty="0"/>
              <a:t> </a:t>
            </a:r>
            <a:r>
              <a:rPr lang="en-US" sz="1400" b="1" dirty="0">
                <a:latin typeface="Book Antiqua" pitchFamily="18" charset="0"/>
              </a:rPr>
              <a:t>Cement</a:t>
            </a:r>
            <a:r>
              <a:rPr lang="en-US" sz="1400" dirty="0">
                <a:latin typeface="Book Antiqua" pitchFamily="18" charset="0"/>
              </a:rPr>
              <a:t> </a:t>
            </a:r>
            <a:endParaRPr lang="en-IN" sz="1400" dirty="0">
              <a:latin typeface="Book Antiqua" pitchFamily="18" charset="0"/>
            </a:endParaRPr>
          </a:p>
        </p:txBody>
      </p:sp>
      <p:sp>
        <p:nvSpPr>
          <p:cNvPr id="20" name="TextBox 19"/>
          <p:cNvSpPr txBox="1"/>
          <p:nvPr/>
        </p:nvSpPr>
        <p:spPr>
          <a:xfrm>
            <a:off x="3312073" y="5775272"/>
            <a:ext cx="1412091" cy="307777"/>
          </a:xfrm>
          <a:prstGeom prst="rect">
            <a:avLst/>
          </a:prstGeom>
          <a:noFill/>
        </p:spPr>
        <p:txBody>
          <a:bodyPr wrap="square" rtlCol="0">
            <a:spAutoFit/>
          </a:bodyPr>
          <a:lstStyle/>
          <a:p>
            <a:pPr algn="ctr"/>
            <a:r>
              <a:rPr lang="en-US" sz="1400" b="1" dirty="0">
                <a:latin typeface="Book Antiqua" pitchFamily="18" charset="0"/>
              </a:rPr>
              <a:t>JSW Cement</a:t>
            </a:r>
            <a:r>
              <a:rPr lang="en-US" sz="1400" dirty="0">
                <a:latin typeface="Book Antiqua" pitchFamily="18" charset="0"/>
              </a:rPr>
              <a:t> </a:t>
            </a:r>
            <a:endParaRPr lang="en-IN" sz="1400" dirty="0">
              <a:latin typeface="Book Antiqua" pitchFamily="18" charset="0"/>
            </a:endParaRPr>
          </a:p>
        </p:txBody>
      </p:sp>
      <p:sp>
        <p:nvSpPr>
          <p:cNvPr id="22" name="Rectangle 21"/>
          <p:cNvSpPr/>
          <p:nvPr/>
        </p:nvSpPr>
        <p:spPr>
          <a:xfrm>
            <a:off x="4075733" y="533719"/>
            <a:ext cx="4243470" cy="400110"/>
          </a:xfrm>
          <a:prstGeom prst="rect">
            <a:avLst/>
          </a:prstGeom>
        </p:spPr>
        <p:txBody>
          <a:bodyPr wrap="none">
            <a:spAutoFit/>
          </a:bodyPr>
          <a:lstStyle/>
          <a:p>
            <a:pPr algn="ctr"/>
            <a:r>
              <a:rPr lang="en-US" sz="2000" b="1" dirty="0">
                <a:latin typeface="Book Antiqua" pitchFamily="18" charset="0"/>
              </a:rPr>
              <a:t>Cement Sector :  1 Cr. Bags/ Month</a:t>
            </a:r>
            <a:endParaRPr lang="en-IN" sz="2000" dirty="0">
              <a:latin typeface="Book Antiqua" pitchFamily="18" charset="0"/>
            </a:endParaRPr>
          </a:p>
        </p:txBody>
      </p:sp>
      <p:pic>
        <p:nvPicPr>
          <p:cNvPr id="23" name="Picture 2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1028" name="Picture 4" descr="OPC 53  Grade Yellow Ba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4036" y="3801518"/>
            <a:ext cx="1440000" cy="180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9" name="irc_mi" descr="Description: http://www.in.all.biz/img/in/catalog/middle/394677.jpe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436" y="3801518"/>
            <a:ext cx="1440000" cy="180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6058951" y="1069200"/>
            <a:ext cx="1440000" cy="1800000"/>
          </a:xfrm>
          <a:prstGeom prst="rect">
            <a:avLst/>
          </a:prstGeom>
          <a:noFill/>
          <a:ln w="28575">
            <a:solidFill>
              <a:schemeClr val="tx1"/>
            </a:solidFill>
            <a:miter lim="800000"/>
            <a:headEnd/>
            <a:tailEnd/>
          </a:ln>
        </p:spPr>
      </p:pic>
      <p:sp>
        <p:nvSpPr>
          <p:cNvPr id="24" name="TextBox 23"/>
          <p:cNvSpPr txBox="1"/>
          <p:nvPr/>
        </p:nvSpPr>
        <p:spPr>
          <a:xfrm>
            <a:off x="5803301" y="3002429"/>
            <a:ext cx="1789611" cy="307777"/>
          </a:xfrm>
          <a:prstGeom prst="rect">
            <a:avLst/>
          </a:prstGeom>
          <a:noFill/>
        </p:spPr>
        <p:txBody>
          <a:bodyPr wrap="square" rtlCol="0">
            <a:spAutoFit/>
          </a:bodyPr>
          <a:lstStyle/>
          <a:p>
            <a:pPr algn="ctr"/>
            <a:r>
              <a:rPr lang="en-US" sz="1400" b="1" dirty="0">
                <a:latin typeface="Book Antiqua" pitchFamily="18" charset="0"/>
              </a:rPr>
              <a:t>    JK Cement</a:t>
            </a:r>
            <a:endParaRPr lang="en-IN" sz="1400" b="1" dirty="0">
              <a:latin typeface="Book Antiqua" pitchFamily="18" charset="0"/>
            </a:endParaRPr>
          </a:p>
        </p:txBody>
      </p:sp>
      <p:pic>
        <p:nvPicPr>
          <p:cNvPr id="3" name="Picture 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336436" y="3801518"/>
            <a:ext cx="1440000" cy="1800000"/>
          </a:xfrm>
          <a:prstGeom prst="rect">
            <a:avLst/>
          </a:prstGeom>
          <a:noFill/>
          <a:ln w="28575">
            <a:solidFill>
              <a:schemeClr val="tx1"/>
            </a:solidFill>
            <a:miter lim="800000"/>
            <a:headEnd/>
            <a:tailEnd/>
          </a:ln>
        </p:spPr>
      </p:pic>
      <p:pic>
        <p:nvPicPr>
          <p:cNvPr id="9" name="Picture 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933318" y="1069200"/>
            <a:ext cx="1440000" cy="1800000"/>
          </a:xfrm>
          <a:prstGeom prst="rect">
            <a:avLst/>
          </a:prstGeom>
          <a:noFill/>
          <a:ln w="28575">
            <a:solidFill>
              <a:schemeClr val="tx1"/>
            </a:solidFill>
            <a:miter lim="800000"/>
            <a:headEnd/>
            <a:tailEnd/>
          </a:ln>
        </p:spPr>
      </p:pic>
      <p:pic>
        <p:nvPicPr>
          <p:cNvPr id="16" name="Picture 15"/>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8959636" y="3801518"/>
            <a:ext cx="1440000" cy="1800000"/>
          </a:xfrm>
          <a:prstGeom prst="rect">
            <a:avLst/>
          </a:prstGeom>
          <a:noFill/>
          <a:ln w="28575">
            <a:solidFill>
              <a:schemeClr val="tx1"/>
            </a:solidFill>
            <a:miter lim="800000"/>
            <a:headEnd/>
            <a:tailEnd/>
          </a:ln>
        </p:spPr>
      </p:pic>
      <p:sp>
        <p:nvSpPr>
          <p:cNvPr id="26" name="TextBox 25"/>
          <p:cNvSpPr txBox="1"/>
          <p:nvPr/>
        </p:nvSpPr>
        <p:spPr>
          <a:xfrm>
            <a:off x="8851591" y="5720694"/>
            <a:ext cx="1622926" cy="307777"/>
          </a:xfrm>
          <a:prstGeom prst="rect">
            <a:avLst/>
          </a:prstGeom>
          <a:noFill/>
        </p:spPr>
        <p:txBody>
          <a:bodyPr wrap="square" rtlCol="0">
            <a:spAutoFit/>
          </a:bodyPr>
          <a:lstStyle/>
          <a:p>
            <a:pPr algn="ctr"/>
            <a:r>
              <a:rPr lang="en-US" sz="1400" b="1" dirty="0">
                <a:latin typeface="Book Antiqua" pitchFamily="18" charset="0"/>
              </a:rPr>
              <a:t>Ultratech Cement</a:t>
            </a:r>
            <a:r>
              <a:rPr lang="en-US" sz="1400" dirty="0">
                <a:latin typeface="Book Antiqua" pitchFamily="18" charset="0"/>
              </a:rPr>
              <a:t> </a:t>
            </a:r>
            <a:endParaRPr lang="en-IN" sz="1400" dirty="0">
              <a:latin typeface="Book Antiqua" pitchFamily="18" charset="0"/>
            </a:endParaRPr>
          </a:p>
        </p:txBody>
      </p:sp>
      <p:sp>
        <p:nvSpPr>
          <p:cNvPr id="27" name="TextBox 26"/>
          <p:cNvSpPr txBox="1"/>
          <p:nvPr/>
        </p:nvSpPr>
        <p:spPr>
          <a:xfrm>
            <a:off x="7592912" y="3002428"/>
            <a:ext cx="2219210" cy="307777"/>
          </a:xfrm>
          <a:prstGeom prst="rect">
            <a:avLst/>
          </a:prstGeom>
          <a:noFill/>
        </p:spPr>
        <p:txBody>
          <a:bodyPr wrap="square" rtlCol="0">
            <a:spAutoFit/>
          </a:bodyPr>
          <a:lstStyle/>
          <a:p>
            <a:pPr algn="ctr"/>
            <a:r>
              <a:rPr lang="en-US" sz="1400" b="1" dirty="0">
                <a:latin typeface="Book Antiqua" pitchFamily="18" charset="0"/>
              </a:rPr>
              <a:t>Birla Super Cement</a:t>
            </a:r>
            <a:r>
              <a:rPr lang="en-US" sz="1400" dirty="0">
                <a:latin typeface="Book Antiqua" pitchFamily="18" charset="0"/>
              </a:rPr>
              <a:t> </a:t>
            </a:r>
            <a:endParaRPr lang="en-IN" sz="1400" dirty="0">
              <a:latin typeface="Book Antiqua" pitchFamily="18" charset="0"/>
            </a:endParaRPr>
          </a:p>
        </p:txBody>
      </p:sp>
      <p:pic>
        <p:nvPicPr>
          <p:cNvPr id="18" name="Picture 17"/>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9807685" y="1069200"/>
            <a:ext cx="1440000" cy="1800000"/>
          </a:xfrm>
          <a:prstGeom prst="rect">
            <a:avLst/>
          </a:prstGeom>
          <a:noFill/>
          <a:ln w="28575">
            <a:solidFill>
              <a:schemeClr val="tx1"/>
            </a:solidFill>
            <a:miter lim="800000"/>
            <a:headEnd/>
            <a:tailEnd/>
          </a:ln>
        </p:spPr>
      </p:pic>
      <p:sp>
        <p:nvSpPr>
          <p:cNvPr id="29" name="TextBox 28"/>
          <p:cNvSpPr txBox="1"/>
          <p:nvPr/>
        </p:nvSpPr>
        <p:spPr>
          <a:xfrm>
            <a:off x="9456926" y="2988376"/>
            <a:ext cx="2219210" cy="307777"/>
          </a:xfrm>
          <a:prstGeom prst="rect">
            <a:avLst/>
          </a:prstGeom>
          <a:noFill/>
        </p:spPr>
        <p:txBody>
          <a:bodyPr wrap="square" rtlCol="0">
            <a:spAutoFit/>
          </a:bodyPr>
          <a:lstStyle/>
          <a:p>
            <a:pPr algn="ctr"/>
            <a:r>
              <a:rPr lang="en-US" sz="1400" b="1" dirty="0">
                <a:latin typeface="Book Antiqua" pitchFamily="18" charset="0"/>
              </a:rPr>
              <a:t>ICL Cement</a:t>
            </a:r>
            <a:r>
              <a:rPr lang="en-US" sz="1400" dirty="0">
                <a:latin typeface="Book Antiqua" pitchFamily="18" charset="0"/>
              </a:rPr>
              <a:t> </a:t>
            </a:r>
            <a:endParaRPr lang="en-IN" sz="1400" dirty="0">
              <a:latin typeface="Book Antiqua" pitchFamily="18" charset="0"/>
            </a:endParaRPr>
          </a:p>
        </p:txBody>
      </p:sp>
      <p:sp>
        <p:nvSpPr>
          <p:cNvPr id="30" name="Footer Placeholder 4">
            <a:extLst>
              <a:ext uri="{FF2B5EF4-FFF2-40B4-BE49-F238E27FC236}">
                <a16:creationId xmlns="" xmlns:a16="http://schemas.microsoft.com/office/drawing/2014/main" id="{1D3624C4-9496-417F-AA3C-6FBA350C685D}"/>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1142794" y="1436944"/>
            <a:ext cx="1800000" cy="2160000"/>
          </a:xfrm>
          <a:prstGeom prst="rect">
            <a:avLst/>
          </a:prstGeom>
          <a:ln w="28575">
            <a:solidFill>
              <a:schemeClr val="tx1"/>
            </a:solidFill>
          </a:ln>
        </p:spPr>
      </p:pic>
      <p:sp>
        <p:nvSpPr>
          <p:cNvPr id="7" name="Rectangle 6"/>
          <p:cNvSpPr/>
          <p:nvPr/>
        </p:nvSpPr>
        <p:spPr>
          <a:xfrm>
            <a:off x="1062171" y="3560807"/>
            <a:ext cx="1903085"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EID Parry Sugar</a:t>
            </a:r>
            <a:endParaRPr lang="en-IN" b="1" dirty="0">
              <a:latin typeface="Book Antiqua" pitchFamily="18" charset="0"/>
            </a:endParaRPr>
          </a:p>
        </p:txBody>
      </p:sp>
      <p:pic>
        <p:nvPicPr>
          <p:cNvPr id="8" name="Picture 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888109" y="1436944"/>
            <a:ext cx="1800000" cy="2160000"/>
          </a:xfrm>
          <a:prstGeom prst="rect">
            <a:avLst/>
          </a:prstGeom>
          <a:ln w="28575">
            <a:solidFill>
              <a:schemeClr val="tx1"/>
            </a:solidFill>
          </a:ln>
        </p:spPr>
      </p:pic>
      <p:sp>
        <p:nvSpPr>
          <p:cNvPr id="9" name="Rectangle 8"/>
          <p:cNvSpPr/>
          <p:nvPr/>
        </p:nvSpPr>
        <p:spPr>
          <a:xfrm>
            <a:off x="3776262" y="3571428"/>
            <a:ext cx="2076209" cy="369332"/>
          </a:xfrm>
          <a:prstGeom prst="rect">
            <a:avLst/>
          </a:prstGeom>
        </p:spPr>
        <p:txBody>
          <a:bodyPr wrap="none">
            <a:spAutoFit/>
          </a:bodyPr>
          <a:lstStyle/>
          <a:p>
            <a:r>
              <a:rPr lang="en-IN" b="1" dirty="0">
                <a:latin typeface="Book Antiqua" pitchFamily="18" charset="0"/>
              </a:rPr>
              <a:t>Shiraguppi Sugar</a:t>
            </a:r>
          </a:p>
        </p:txBody>
      </p:sp>
      <p:pic>
        <p:nvPicPr>
          <p:cNvPr id="10" name="Picture 9"/>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609015" y="1476021"/>
            <a:ext cx="1800000" cy="2160000"/>
          </a:xfrm>
          <a:prstGeom prst="rect">
            <a:avLst/>
          </a:prstGeom>
          <a:ln w="28575">
            <a:solidFill>
              <a:schemeClr val="tx1"/>
            </a:solidFill>
          </a:ln>
        </p:spPr>
      </p:pic>
      <p:sp>
        <p:nvSpPr>
          <p:cNvPr id="11" name="Rectangle 10"/>
          <p:cNvSpPr/>
          <p:nvPr/>
        </p:nvSpPr>
        <p:spPr>
          <a:xfrm>
            <a:off x="6473737" y="3586978"/>
            <a:ext cx="2089033" cy="369332"/>
          </a:xfrm>
          <a:prstGeom prst="rect">
            <a:avLst/>
          </a:prstGeom>
        </p:spPr>
        <p:txBody>
          <a:bodyPr wrap="none">
            <a:spAutoFit/>
          </a:bodyPr>
          <a:lstStyle/>
          <a:p>
            <a:r>
              <a:rPr lang="en-IN" b="1" dirty="0">
                <a:latin typeface="Book Antiqua" pitchFamily="18" charset="0"/>
              </a:rPr>
              <a:t>Gangakhed Sugar</a:t>
            </a:r>
          </a:p>
        </p:txBody>
      </p:sp>
      <p:pic>
        <p:nvPicPr>
          <p:cNvPr id="12" name="Picture 11"/>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3888109" y="4056452"/>
            <a:ext cx="1800000" cy="2160000"/>
          </a:xfrm>
          <a:prstGeom prst="rect">
            <a:avLst/>
          </a:prstGeom>
          <a:ln w="28575">
            <a:solidFill>
              <a:schemeClr val="tx1"/>
            </a:solidFill>
          </a:ln>
        </p:spPr>
      </p:pic>
      <p:sp>
        <p:nvSpPr>
          <p:cNvPr id="13" name="Rectangle 12"/>
          <p:cNvSpPr/>
          <p:nvPr/>
        </p:nvSpPr>
        <p:spPr>
          <a:xfrm>
            <a:off x="3785947" y="6178875"/>
            <a:ext cx="2151551" cy="369332"/>
          </a:xfrm>
          <a:prstGeom prst="rect">
            <a:avLst/>
          </a:prstGeom>
        </p:spPr>
        <p:txBody>
          <a:bodyPr wrap="none">
            <a:spAutoFit/>
          </a:bodyPr>
          <a:lstStyle/>
          <a:p>
            <a:r>
              <a:rPr lang="en-IN" b="1" dirty="0">
                <a:latin typeface="Book Antiqua" pitchFamily="18" charset="0"/>
              </a:rPr>
              <a:t>VijayNagar Sugar</a:t>
            </a:r>
          </a:p>
        </p:txBody>
      </p:sp>
      <p:pic>
        <p:nvPicPr>
          <p:cNvPr id="14" name="Picture 13"/>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6609015" y="4081570"/>
            <a:ext cx="1800000" cy="2160000"/>
          </a:xfrm>
          <a:prstGeom prst="rect">
            <a:avLst/>
          </a:prstGeom>
          <a:ln w="28575">
            <a:solidFill>
              <a:schemeClr val="tx1"/>
            </a:solidFill>
          </a:ln>
        </p:spPr>
      </p:pic>
      <p:sp>
        <p:nvSpPr>
          <p:cNvPr id="15" name="Rectangle 14"/>
          <p:cNvSpPr/>
          <p:nvPr/>
        </p:nvSpPr>
        <p:spPr>
          <a:xfrm>
            <a:off x="6686298" y="6192250"/>
            <a:ext cx="1680268" cy="369332"/>
          </a:xfrm>
          <a:prstGeom prst="rect">
            <a:avLst/>
          </a:prstGeom>
        </p:spPr>
        <p:txBody>
          <a:bodyPr wrap="none">
            <a:spAutoFit/>
          </a:bodyPr>
          <a:lstStyle/>
          <a:p>
            <a:r>
              <a:rPr lang="en-IN" b="1" dirty="0">
                <a:latin typeface="Book Antiqua" pitchFamily="18" charset="0"/>
              </a:rPr>
              <a:t>Dalmia Sugar</a:t>
            </a:r>
          </a:p>
        </p:txBody>
      </p:sp>
      <p:pic>
        <p:nvPicPr>
          <p:cNvPr id="16" name="Picture 15"/>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9353779" y="4107375"/>
            <a:ext cx="1800000" cy="2160000"/>
          </a:xfrm>
          <a:prstGeom prst="rect">
            <a:avLst/>
          </a:prstGeom>
          <a:ln w="28575">
            <a:solidFill>
              <a:schemeClr val="tx1"/>
            </a:solidFill>
          </a:ln>
        </p:spPr>
      </p:pic>
      <p:sp>
        <p:nvSpPr>
          <p:cNvPr id="17" name="Rectangle 16"/>
          <p:cNvSpPr/>
          <p:nvPr/>
        </p:nvSpPr>
        <p:spPr>
          <a:xfrm>
            <a:off x="9325245" y="6216452"/>
            <a:ext cx="1757212" cy="369332"/>
          </a:xfrm>
          <a:prstGeom prst="rect">
            <a:avLst/>
          </a:prstGeom>
        </p:spPr>
        <p:txBody>
          <a:bodyPr wrap="none">
            <a:spAutoFit/>
          </a:bodyPr>
          <a:lstStyle/>
          <a:p>
            <a:r>
              <a:rPr lang="en-IN" b="1" dirty="0">
                <a:latin typeface="Book Antiqua" pitchFamily="18" charset="0"/>
              </a:rPr>
              <a:t>Dharani Sugar</a:t>
            </a:r>
          </a:p>
        </p:txBody>
      </p:sp>
      <p:sp>
        <p:nvSpPr>
          <p:cNvPr id="18" name="Rectangle 17"/>
          <p:cNvSpPr/>
          <p:nvPr/>
        </p:nvSpPr>
        <p:spPr>
          <a:xfrm>
            <a:off x="1224373" y="6205086"/>
            <a:ext cx="1544012"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Dhoodganga</a:t>
            </a:r>
            <a:endParaRPr lang="en-IN" b="1" dirty="0">
              <a:latin typeface="Book Antiqua" pitchFamily="18" charset="0"/>
            </a:endParaRPr>
          </a:p>
        </p:txBody>
      </p:sp>
      <p:pic>
        <p:nvPicPr>
          <p:cNvPr id="19" name="Picture 18"/>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1142794" y="4107375"/>
            <a:ext cx="1800000" cy="2160000"/>
          </a:xfrm>
          <a:prstGeom prst="rect">
            <a:avLst/>
          </a:prstGeom>
          <a:ln w="28575">
            <a:solidFill>
              <a:schemeClr val="tx1"/>
            </a:solidFill>
          </a:ln>
        </p:spPr>
      </p:pic>
      <p:sp>
        <p:nvSpPr>
          <p:cNvPr id="20" name="Rectangle 19"/>
          <p:cNvSpPr/>
          <p:nvPr/>
        </p:nvSpPr>
        <p:spPr>
          <a:xfrm>
            <a:off x="254677" y="768520"/>
            <a:ext cx="10379919" cy="646331"/>
          </a:xfrm>
          <a:prstGeom prst="rect">
            <a:avLst/>
          </a:prstGeom>
        </p:spPr>
        <p:txBody>
          <a:bodyPr wrap="square">
            <a:spAutoFit/>
          </a:bodyPr>
          <a:lstStyle/>
          <a:p>
            <a:pPr algn="ctr"/>
            <a:r>
              <a:rPr lang="en-IN" dirty="0">
                <a:latin typeface="Book Antiqua" pitchFamily="18" charset="0"/>
              </a:rPr>
              <a:t>	Reputed Karkhana’s across Country. :-</a:t>
            </a:r>
          </a:p>
          <a:p>
            <a:pPr algn="ctr"/>
            <a:r>
              <a:rPr lang="en-IN" dirty="0">
                <a:latin typeface="Book Antiqua" pitchFamily="18" charset="0"/>
              </a:rPr>
              <a:t> 	(In Maharashtra, Karnataka, Andhra Pradesh and Tamilnadu States)</a:t>
            </a:r>
          </a:p>
        </p:txBody>
      </p:sp>
      <p:pic>
        <p:nvPicPr>
          <p:cNvPr id="21" name="Picture 20"/>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rot="5400000">
            <a:off x="9182561" y="1656021"/>
            <a:ext cx="2160000" cy="1800000"/>
          </a:xfrm>
          <a:prstGeom prst="rect">
            <a:avLst/>
          </a:prstGeom>
          <a:ln w="28575">
            <a:solidFill>
              <a:schemeClr val="tx1"/>
            </a:solidFill>
          </a:ln>
        </p:spPr>
      </p:pic>
      <p:sp>
        <p:nvSpPr>
          <p:cNvPr id="22" name="Rectangle 21"/>
          <p:cNvSpPr/>
          <p:nvPr/>
        </p:nvSpPr>
        <p:spPr>
          <a:xfrm>
            <a:off x="9512417" y="3609445"/>
            <a:ext cx="1609736" cy="369332"/>
          </a:xfrm>
          <a:prstGeom prst="rect">
            <a:avLst/>
          </a:prstGeom>
        </p:spPr>
        <p:txBody>
          <a:bodyPr wrap="none">
            <a:spAutoFit/>
          </a:bodyPr>
          <a:lstStyle/>
          <a:p>
            <a:r>
              <a:rPr lang="en-IN" b="1" dirty="0">
                <a:latin typeface="Book Antiqua" pitchFamily="18" charset="0"/>
              </a:rPr>
              <a:t>Athani Sugar</a:t>
            </a:r>
          </a:p>
        </p:txBody>
      </p:sp>
      <p:sp>
        <p:nvSpPr>
          <p:cNvPr id="23" name="Rectangle 22"/>
          <p:cNvSpPr/>
          <p:nvPr/>
        </p:nvSpPr>
        <p:spPr>
          <a:xfrm>
            <a:off x="3418898" y="377431"/>
            <a:ext cx="4538422" cy="400110"/>
          </a:xfrm>
          <a:prstGeom prst="rect">
            <a:avLst/>
          </a:prstGeom>
        </p:spPr>
        <p:txBody>
          <a:bodyPr wrap="none">
            <a:spAutoFit/>
          </a:bodyPr>
          <a:lstStyle/>
          <a:p>
            <a:pPr algn="ctr"/>
            <a:r>
              <a:rPr lang="en-US" sz="2000" b="1" dirty="0">
                <a:latin typeface="Book Antiqua" pitchFamily="18" charset="0"/>
              </a:rPr>
              <a:t>Sugar Sector :  40 Lac Bags per month</a:t>
            </a:r>
            <a:endParaRPr lang="en-IN" sz="2000" dirty="0">
              <a:latin typeface="Book Antiqua" pitchFamily="18" charset="0"/>
            </a:endParaRPr>
          </a:p>
        </p:txBody>
      </p:sp>
      <p:pic>
        <p:nvPicPr>
          <p:cNvPr id="24" name="Picture 23"/>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25" name="Footer Placeholder 4">
            <a:extLst>
              <a:ext uri="{FF2B5EF4-FFF2-40B4-BE49-F238E27FC236}">
                <a16:creationId xmlns="" xmlns:a16="http://schemas.microsoft.com/office/drawing/2014/main" id="{55622099-209D-4FFC-BB6C-6D37FA2EDFCE}"/>
              </a:ext>
            </a:extLst>
          </p:cNvPr>
          <p:cNvSpPr>
            <a:spLocks noGrp="1"/>
          </p:cNvSpPr>
          <p:nvPr>
            <p:ph type="ftr" sz="quarter" idx="11"/>
          </p:nvPr>
        </p:nvSpPr>
        <p:spPr>
          <a:xfrm>
            <a:off x="0" y="6539232"/>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71896" y="162780"/>
            <a:ext cx="11420104" cy="5478423"/>
          </a:xfrm>
          <a:prstGeom prst="rect">
            <a:avLst/>
          </a:prstGeom>
        </p:spPr>
        <p:txBody>
          <a:bodyPr wrap="square">
            <a:spAutoFit/>
          </a:bodyPr>
          <a:lstStyle/>
          <a:p>
            <a:pPr algn="ctr">
              <a:spcBef>
                <a:spcPts val="300"/>
              </a:spcBef>
            </a:pPr>
            <a:endParaRPr lang="en-IN" b="1" dirty="0">
              <a:latin typeface="Bell MT" panose="02020503060305020303" pitchFamily="18" charset="0"/>
            </a:endParaRPr>
          </a:p>
          <a:p>
            <a:pPr algn="ctr">
              <a:spcBef>
                <a:spcPts val="300"/>
              </a:spcBef>
            </a:pPr>
            <a:endParaRPr lang="en-IN" b="1" dirty="0">
              <a:latin typeface="Bell MT" panose="02020503060305020303" pitchFamily="18" charset="0"/>
            </a:endParaRPr>
          </a:p>
          <a:p>
            <a:pPr>
              <a:spcBef>
                <a:spcPts val="300"/>
              </a:spcBef>
            </a:pPr>
            <a:r>
              <a:rPr lang="en-IN" b="1" dirty="0">
                <a:latin typeface="Book Antiqua" pitchFamily="18" charset="0"/>
              </a:rPr>
              <a:t>					About Us</a:t>
            </a:r>
            <a:endParaRPr lang="en-IN" dirty="0">
              <a:latin typeface="Book Antiqua" pitchFamily="18" charset="0"/>
            </a:endParaRPr>
          </a:p>
          <a:p>
            <a:pPr algn="just">
              <a:lnSpc>
                <a:spcPct val="150000"/>
              </a:lnSpc>
              <a:spcBef>
                <a:spcPts val="600"/>
              </a:spcBef>
              <a:spcAft>
                <a:spcPts val="600"/>
              </a:spcAft>
            </a:pPr>
            <a:r>
              <a:rPr lang="en-IN" spc="50" dirty="0">
                <a:latin typeface="Book Antiqua" pitchFamily="18" charset="0"/>
              </a:rPr>
              <a:t>Priyadarshini Polysacks Ltd has attained recognition among India’s Top 5 Woven Sacks </a:t>
            </a:r>
          </a:p>
          <a:p>
            <a:pPr algn="just">
              <a:lnSpc>
                <a:spcPct val="150000"/>
              </a:lnSpc>
              <a:spcBef>
                <a:spcPts val="600"/>
              </a:spcBef>
              <a:spcAft>
                <a:spcPts val="600"/>
              </a:spcAft>
            </a:pPr>
            <a:r>
              <a:rPr lang="en-IN" spc="50" dirty="0">
                <a:latin typeface="Book Antiqua" pitchFamily="18" charset="0"/>
              </a:rPr>
              <a:t>Manufacturers in terms of volume, manufacturing as well as processing capacity. Owing to our </a:t>
            </a:r>
          </a:p>
          <a:p>
            <a:pPr algn="just">
              <a:lnSpc>
                <a:spcPct val="150000"/>
              </a:lnSpc>
              <a:spcBef>
                <a:spcPts val="600"/>
              </a:spcBef>
              <a:spcAft>
                <a:spcPts val="600"/>
              </a:spcAft>
            </a:pPr>
            <a:r>
              <a:rPr lang="en-IN" spc="50" dirty="0">
                <a:latin typeface="Book Antiqua" pitchFamily="18" charset="0"/>
              </a:rPr>
              <a:t>substantial capacity in fabricating 10 million Sugar Bags per annum, we have attained the position </a:t>
            </a:r>
          </a:p>
          <a:p>
            <a:pPr algn="just">
              <a:lnSpc>
                <a:spcPct val="150000"/>
              </a:lnSpc>
              <a:spcBef>
                <a:spcPts val="600"/>
              </a:spcBef>
              <a:spcAft>
                <a:spcPts val="600"/>
              </a:spcAft>
            </a:pPr>
            <a:r>
              <a:rPr lang="en-IN" spc="50" dirty="0">
                <a:latin typeface="Book Antiqua" pitchFamily="18" charset="0"/>
              </a:rPr>
              <a:t>among the largest Sugar Bag Manufacturers based in India. Highly useful for its water proofing </a:t>
            </a:r>
          </a:p>
          <a:p>
            <a:pPr algn="just">
              <a:lnSpc>
                <a:spcPct val="150000"/>
              </a:lnSpc>
              <a:spcBef>
                <a:spcPts val="600"/>
              </a:spcBef>
              <a:spcAft>
                <a:spcPts val="600"/>
              </a:spcAft>
            </a:pPr>
            <a:r>
              <a:rPr lang="en-IN" spc="50" dirty="0">
                <a:latin typeface="Book Antiqua" pitchFamily="18" charset="0"/>
              </a:rPr>
              <a:t>applications, our PP Cement Bags, PP Leno Mesh Bags, PP Bags, BOPP Bags, LLDPE Liners and </a:t>
            </a:r>
          </a:p>
          <a:p>
            <a:pPr algn="just">
              <a:lnSpc>
                <a:spcPct val="150000"/>
              </a:lnSpc>
              <a:spcBef>
                <a:spcPts val="600"/>
              </a:spcBef>
              <a:spcAft>
                <a:spcPts val="600"/>
              </a:spcAft>
            </a:pPr>
            <a:r>
              <a:rPr lang="en-IN" spc="50" dirty="0">
                <a:latin typeface="Book Antiqua" pitchFamily="18" charset="0"/>
              </a:rPr>
              <a:t>PP Yarn help in preventing moisture from entering  the materials. We have continuously expanded </a:t>
            </a:r>
          </a:p>
          <a:p>
            <a:pPr algn="just">
              <a:lnSpc>
                <a:spcPct val="150000"/>
              </a:lnSpc>
              <a:spcBef>
                <a:spcPts val="600"/>
              </a:spcBef>
              <a:spcAft>
                <a:spcPts val="600"/>
              </a:spcAft>
            </a:pPr>
            <a:r>
              <a:rPr lang="en-IN" spc="50" dirty="0">
                <a:latin typeface="Book Antiqua" pitchFamily="18" charset="0"/>
              </a:rPr>
              <a:t>since the past few decades due to our sheer sincerity, dedication, proactive approach and innovative </a:t>
            </a:r>
          </a:p>
          <a:p>
            <a:pPr algn="just">
              <a:lnSpc>
                <a:spcPct val="150000"/>
              </a:lnSpc>
              <a:spcBef>
                <a:spcPts val="600"/>
              </a:spcBef>
              <a:spcAft>
                <a:spcPts val="600"/>
              </a:spcAft>
            </a:pPr>
            <a:r>
              <a:rPr lang="en-IN" spc="50" dirty="0">
                <a:latin typeface="Book Antiqua" pitchFamily="18" charset="0"/>
              </a:rPr>
              <a:t>techniques leading to supreme quality and service to our customers.</a:t>
            </a:r>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DA0E22CA-8837-46D1-A1B8-D701DFE7FA0A}"/>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Polysacks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36389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2450" y="445676"/>
            <a:ext cx="11285813" cy="3600986"/>
          </a:xfrm>
          <a:prstGeom prst="rect">
            <a:avLst/>
          </a:prstGeom>
        </p:spPr>
        <p:txBody>
          <a:bodyPr wrap="square">
            <a:spAutoFit/>
          </a:bodyPr>
          <a:lstStyle/>
          <a:p>
            <a:pPr algn="ctr">
              <a:lnSpc>
                <a:spcPct val="150000"/>
              </a:lnSpc>
            </a:pPr>
            <a:r>
              <a:rPr lang="en-US" sz="2000" b="1" dirty="0">
                <a:latin typeface="Book Antiqua" pitchFamily="18" charset="0"/>
              </a:rPr>
              <a:t>Leno , </a:t>
            </a:r>
            <a:r>
              <a:rPr lang="en-US" sz="2000" b="1" dirty="0">
                <a:latin typeface="Book Antiqua" pitchFamily="18" charset="0"/>
                <a:ea typeface="Times New Roman" panose="02020603050405020304" pitchFamily="18" charset="0"/>
              </a:rPr>
              <a:t>Food Grain </a:t>
            </a:r>
            <a:r>
              <a:rPr lang="en-US" sz="2000" b="1" dirty="0">
                <a:latin typeface="Book Antiqua" pitchFamily="18" charset="0"/>
              </a:rPr>
              <a:t>&amp; BOPP Sector</a:t>
            </a:r>
          </a:p>
          <a:p>
            <a:pPr>
              <a:lnSpc>
                <a:spcPct val="150000"/>
              </a:lnSpc>
            </a:pPr>
            <a:r>
              <a:rPr lang="en-US" dirty="0">
                <a:latin typeface="Book Antiqua" pitchFamily="18" charset="0"/>
              </a:rPr>
              <a:t>	We manufacture leno bags of various sizes from 6” up to 28” (width) and cater to </a:t>
            </a:r>
            <a:r>
              <a:rPr lang="en-US" b="1" dirty="0">
                <a:latin typeface="Book Antiqua" pitchFamily="18" charset="0"/>
              </a:rPr>
              <a:t> </a:t>
            </a:r>
            <a:r>
              <a:rPr lang="en-US" dirty="0">
                <a:latin typeface="Book Antiqua" pitchFamily="18" charset="0"/>
              </a:rPr>
              <a:t>various</a:t>
            </a:r>
            <a:r>
              <a:rPr lang="en-US" b="1" dirty="0">
                <a:latin typeface="Book Antiqua" pitchFamily="18" charset="0"/>
              </a:rPr>
              <a:t> </a:t>
            </a:r>
            <a:r>
              <a:rPr lang="en-US" dirty="0">
                <a:latin typeface="Book Antiqua" pitchFamily="18" charset="0"/>
              </a:rPr>
              <a:t>States 	across India for packing of Agro products at</a:t>
            </a:r>
          </a:p>
          <a:p>
            <a:pPr algn="ctr"/>
            <a:endParaRPr lang="en-US" dirty="0">
              <a:latin typeface="Book Antiqua" pitchFamily="18" charset="0"/>
            </a:endParaRPr>
          </a:p>
          <a:p>
            <a:pPr lvl="0"/>
            <a:r>
              <a:rPr lang="en-US" dirty="0">
                <a:latin typeface="Book Antiqua" pitchFamily="18" charset="0"/>
              </a:rPr>
              <a:t>		1.Maharastra State - Nasik, Lasalgaon, Mumbai,</a:t>
            </a:r>
            <a:r>
              <a:rPr lang="en-US" b="1" dirty="0">
                <a:latin typeface="Book Antiqua" pitchFamily="18" charset="0"/>
              </a:rPr>
              <a:t> </a:t>
            </a:r>
            <a:r>
              <a:rPr lang="en-US" dirty="0">
                <a:latin typeface="Book Antiqua" pitchFamily="18" charset="0"/>
              </a:rPr>
              <a:t>Pune, Sangamner 					2.West – Bengal – Kolkata. 										3.Uttar Pradesh – Kanpur.</a:t>
            </a:r>
            <a:r>
              <a:rPr lang="en-IN" dirty="0">
                <a:latin typeface="Book Antiqua" pitchFamily="18" charset="0"/>
              </a:rPr>
              <a:t> 			  			 </a:t>
            </a:r>
            <a:r>
              <a:rPr lang="en-US" b="1" dirty="0">
                <a:latin typeface="Book Antiqua" pitchFamily="18" charset="0"/>
              </a:rPr>
              <a:t>Monthly Capacity 		</a:t>
            </a:r>
            <a:r>
              <a:rPr lang="en-IN" dirty="0">
                <a:latin typeface="Book Antiqua" pitchFamily="18" charset="0"/>
              </a:rPr>
              <a:t>4.</a:t>
            </a:r>
            <a:r>
              <a:rPr lang="en-US" dirty="0">
                <a:latin typeface="Book Antiqua" pitchFamily="18" charset="0"/>
              </a:rPr>
              <a:t>Karnataka – Bijapur.</a:t>
            </a:r>
            <a:r>
              <a:rPr lang="en-IN" dirty="0">
                <a:latin typeface="Book Antiqua" pitchFamily="18" charset="0"/>
              </a:rPr>
              <a:t> 						 </a:t>
            </a:r>
            <a:r>
              <a:rPr lang="en-US" dirty="0">
                <a:latin typeface="Book Antiqua" pitchFamily="18" charset="0"/>
              </a:rPr>
              <a:t>6</a:t>
            </a:r>
            <a:r>
              <a:rPr lang="en-US" b="1" dirty="0">
                <a:latin typeface="Book Antiqua" pitchFamily="18" charset="0"/>
              </a:rPr>
              <a:t>0 Lac Leno Bags.</a:t>
            </a:r>
            <a:r>
              <a:rPr lang="en-IN" dirty="0">
                <a:latin typeface="Book Antiqua" pitchFamily="18" charset="0"/>
              </a:rPr>
              <a:t>		5.</a:t>
            </a:r>
            <a:r>
              <a:rPr lang="en-US" dirty="0">
                <a:latin typeface="Book Antiqua" pitchFamily="18" charset="0"/>
              </a:rPr>
              <a:t>Madhypradesh – Indore.										6.Andhra Pradesh – Hyderabad,									7.Punjab -Amritsar</a:t>
            </a:r>
            <a:endParaRPr lang="en-IN" dirty="0">
              <a:latin typeface="Book Antiqua" pitchFamily="18" charset="0"/>
            </a:endParaRPr>
          </a:p>
        </p:txBody>
      </p:sp>
      <p:pic>
        <p:nvPicPr>
          <p:cNvPr id="7" name="Picture 6"/>
          <p:cNvPicPr>
            <a:picLocks noChangeAspect="1"/>
          </p:cNvPicPr>
          <p:nvPr/>
        </p:nvPicPr>
        <p:blipFill>
          <a:blip r:embed="rId2">
            <a:grayscl/>
          </a:blip>
          <a:stretch>
            <a:fillRect/>
          </a:stretch>
        </p:blipFill>
        <p:spPr>
          <a:xfrm>
            <a:off x="8740759" y="2127123"/>
            <a:ext cx="398879" cy="1771023"/>
          </a:xfrm>
          <a:prstGeom prst="rect">
            <a:avLst/>
          </a:prstGeom>
        </p:spPr>
      </p:pic>
      <p:sp>
        <p:nvSpPr>
          <p:cNvPr id="8" name="Rectangle 7"/>
          <p:cNvSpPr/>
          <p:nvPr/>
        </p:nvSpPr>
        <p:spPr>
          <a:xfrm>
            <a:off x="756961" y="5936060"/>
            <a:ext cx="1273609" cy="369332"/>
          </a:xfrm>
          <a:prstGeom prst="rect">
            <a:avLst/>
          </a:prstGeom>
        </p:spPr>
        <p:txBody>
          <a:bodyPr wrap="square">
            <a:spAutoFit/>
          </a:bodyPr>
          <a:lstStyle/>
          <a:p>
            <a:pPr algn="ctr"/>
            <a:r>
              <a:rPr lang="en-US" dirty="0">
                <a:latin typeface="Book Antiqua" pitchFamily="18" charset="0"/>
                <a:ea typeface="Times New Roman" panose="02020603050405020304" pitchFamily="18" charset="0"/>
              </a:rPr>
              <a:t>BOPP Bag</a:t>
            </a:r>
            <a:endParaRPr lang="en-IN" dirty="0">
              <a:latin typeface="Book Antiqua" pitchFamily="18" charset="0"/>
            </a:endParaRPr>
          </a:p>
        </p:txBody>
      </p:sp>
      <p:pic>
        <p:nvPicPr>
          <p:cNvPr id="9" name="Picture 8"/>
          <p:cNvPicPr preferRelativeResize="0">
            <a:picLocks/>
          </p:cNvPicPr>
          <p:nvPr/>
        </p:nvPicPr>
        <p:blipFill>
          <a:blip r:embed="rId3"/>
          <a:stretch>
            <a:fillRect/>
          </a:stretch>
        </p:blipFill>
        <p:spPr>
          <a:xfrm>
            <a:off x="619175" y="4038619"/>
            <a:ext cx="1620000" cy="1875600"/>
          </a:xfrm>
          <a:prstGeom prst="rect">
            <a:avLst/>
          </a:prstGeom>
          <a:ln w="28575">
            <a:solidFill>
              <a:schemeClr val="tx1"/>
            </a:solidFill>
          </a:ln>
        </p:spPr>
      </p:pic>
      <p:sp>
        <p:nvSpPr>
          <p:cNvPr id="10" name="Rectangle 9"/>
          <p:cNvSpPr/>
          <p:nvPr/>
        </p:nvSpPr>
        <p:spPr>
          <a:xfrm>
            <a:off x="2695415" y="5955101"/>
            <a:ext cx="2141951" cy="369332"/>
          </a:xfrm>
          <a:prstGeom prst="rect">
            <a:avLst/>
          </a:prstGeom>
        </p:spPr>
        <p:txBody>
          <a:bodyPr wrap="square">
            <a:spAutoFit/>
          </a:bodyPr>
          <a:lstStyle/>
          <a:p>
            <a:pPr algn="ctr"/>
            <a:r>
              <a:rPr lang="en-US" dirty="0">
                <a:latin typeface="Book Antiqua" pitchFamily="18" charset="0"/>
                <a:ea typeface="Times New Roman" panose="02020603050405020304" pitchFamily="18" charset="0"/>
              </a:rPr>
              <a:t>SVRM BOPP Bag</a:t>
            </a:r>
            <a:endParaRPr lang="en-IN" dirty="0">
              <a:latin typeface="Book Antiqua" pitchFamily="18" charset="0"/>
            </a:endParaRPr>
          </a:p>
        </p:txBody>
      </p:sp>
      <p:pic>
        <p:nvPicPr>
          <p:cNvPr id="11" name="Picture 10"/>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5264431" y="4039200"/>
            <a:ext cx="1620000" cy="1875600"/>
          </a:xfrm>
          <a:prstGeom prst="rect">
            <a:avLst/>
          </a:prstGeom>
          <a:ln w="28575">
            <a:solidFill>
              <a:schemeClr val="tx1"/>
            </a:solidFill>
          </a:ln>
        </p:spPr>
      </p:pic>
      <p:sp>
        <p:nvSpPr>
          <p:cNvPr id="12" name="Rectangle 11"/>
          <p:cNvSpPr/>
          <p:nvPr/>
        </p:nvSpPr>
        <p:spPr>
          <a:xfrm>
            <a:off x="5059824" y="5936060"/>
            <a:ext cx="2105833" cy="369332"/>
          </a:xfrm>
          <a:prstGeom prst="rect">
            <a:avLst/>
          </a:prstGeom>
        </p:spPr>
        <p:txBody>
          <a:bodyPr wrap="square">
            <a:spAutoFit/>
          </a:bodyPr>
          <a:lstStyle/>
          <a:p>
            <a:pPr algn="ctr"/>
            <a:r>
              <a:rPr lang="en-US" dirty="0">
                <a:latin typeface="Book Antiqua" pitchFamily="18" charset="0"/>
                <a:ea typeface="Times New Roman" panose="02020603050405020304" pitchFamily="18" charset="0"/>
              </a:rPr>
              <a:t>SVRM BOPP Bag</a:t>
            </a:r>
            <a:endParaRPr lang="en-IN" dirty="0">
              <a:latin typeface="Book Antiqua" pitchFamily="18" charset="0"/>
            </a:endParaRPr>
          </a:p>
        </p:txBody>
      </p:sp>
      <p:pic>
        <p:nvPicPr>
          <p:cNvPr id="13" name="Picture 12"/>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7524299" y="4039200"/>
            <a:ext cx="1620000" cy="1875600"/>
          </a:xfrm>
          <a:prstGeom prst="rect">
            <a:avLst/>
          </a:prstGeom>
          <a:ln w="28575">
            <a:solidFill>
              <a:schemeClr val="tx1"/>
            </a:solidFill>
          </a:ln>
        </p:spPr>
      </p:pic>
      <p:sp>
        <p:nvSpPr>
          <p:cNvPr id="14" name="Rectangle 13"/>
          <p:cNvSpPr/>
          <p:nvPr/>
        </p:nvSpPr>
        <p:spPr>
          <a:xfrm>
            <a:off x="7347727" y="5925612"/>
            <a:ext cx="2144838" cy="369332"/>
          </a:xfrm>
          <a:prstGeom prst="rect">
            <a:avLst/>
          </a:prstGeom>
        </p:spPr>
        <p:txBody>
          <a:bodyPr wrap="square">
            <a:spAutoFit/>
          </a:bodyPr>
          <a:lstStyle/>
          <a:p>
            <a:pPr algn="ctr"/>
            <a:r>
              <a:rPr lang="en-US" dirty="0">
                <a:latin typeface="Book Antiqua" pitchFamily="18" charset="0"/>
                <a:ea typeface="Times New Roman" panose="02020603050405020304" pitchFamily="18" charset="0"/>
              </a:rPr>
              <a:t>Parmal BOPP Bag</a:t>
            </a:r>
            <a:endParaRPr lang="en-IN" dirty="0">
              <a:latin typeface="Book Antiqua" pitchFamily="18" charset="0"/>
            </a:endParaRPr>
          </a:p>
        </p:txBody>
      </p:sp>
      <p:pic>
        <p:nvPicPr>
          <p:cNvPr id="15" name="Picture 1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908274" y="4039200"/>
            <a:ext cx="1620000" cy="1875600"/>
          </a:xfrm>
          <a:prstGeom prst="rect">
            <a:avLst/>
          </a:prstGeom>
          <a:ln w="28575">
            <a:solidFill>
              <a:schemeClr val="tx1"/>
            </a:solidFill>
          </a:ln>
        </p:spPr>
      </p:pic>
      <p:pic>
        <p:nvPicPr>
          <p:cNvPr id="16" name="Picture 15"/>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3074" name="Picture 2" descr="fci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6988" y="4039200"/>
            <a:ext cx="1620000" cy="1875600"/>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354306" y="5955101"/>
            <a:ext cx="2841474" cy="646331"/>
          </a:xfrm>
          <a:prstGeom prst="rect">
            <a:avLst/>
          </a:prstGeom>
        </p:spPr>
        <p:txBody>
          <a:bodyPr wrap="square">
            <a:spAutoFit/>
          </a:bodyPr>
          <a:lstStyle/>
          <a:p>
            <a:pPr algn="ctr"/>
            <a:r>
              <a:rPr lang="en-US" dirty="0">
                <a:latin typeface="Book Antiqua" pitchFamily="18" charset="0"/>
                <a:ea typeface="Times New Roman" panose="02020603050405020304" pitchFamily="18" charset="0"/>
              </a:rPr>
              <a:t>FCI : DGS&amp;D Food grain bags </a:t>
            </a:r>
            <a:endParaRPr lang="en-IN" dirty="0">
              <a:latin typeface="Book Antiqua" pitchFamily="18" charset="0"/>
              <a:ea typeface="Times New Roman" panose="02020603050405020304" pitchFamily="18" charset="0"/>
            </a:endParaRPr>
          </a:p>
        </p:txBody>
      </p:sp>
      <p:sp>
        <p:nvSpPr>
          <p:cNvPr id="17" name="Footer Placeholder 4">
            <a:extLst>
              <a:ext uri="{FF2B5EF4-FFF2-40B4-BE49-F238E27FC236}">
                <a16:creationId xmlns="" xmlns:a16="http://schemas.microsoft.com/office/drawing/2014/main" id="{13F527FC-9492-4FF3-9399-B7BD447291F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2248458" y="865482"/>
            <a:ext cx="6400800" cy="369332"/>
          </a:xfrm>
          <a:prstGeom prst="rect">
            <a:avLst/>
          </a:prstGeom>
        </p:spPr>
        <p:txBody>
          <a:bodyPr wrap="square">
            <a:spAutoFit/>
          </a:bodyPr>
          <a:lstStyle/>
          <a:p>
            <a:pPr algn="ctr"/>
            <a:r>
              <a:rPr lang="en-US" b="1" dirty="0">
                <a:latin typeface="Times New Roman" panose="02020603050405020304" pitchFamily="18" charset="0"/>
                <a:ea typeface="Times New Roman" panose="02020603050405020304" pitchFamily="18" charset="0"/>
              </a:rPr>
              <a:t>	Various types of Leno Bags</a:t>
            </a:r>
            <a:endParaRPr lang="en-IN" b="1" dirty="0"/>
          </a:p>
        </p:txBody>
      </p:sp>
      <p:pic>
        <p:nvPicPr>
          <p:cNvPr id="15" name="Picture 14"/>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rot="16200000">
            <a:off x="9612840" y="1617548"/>
            <a:ext cx="1980000" cy="1440000"/>
          </a:xfrm>
          <a:prstGeom prst="rect">
            <a:avLst/>
          </a:prstGeom>
          <a:ln w="28575">
            <a:solidFill>
              <a:schemeClr val="tx1"/>
            </a:solidFill>
          </a:ln>
        </p:spPr>
      </p:pic>
      <p:pic>
        <p:nvPicPr>
          <p:cNvPr id="16" name="Picture 15"/>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rot="5400000">
            <a:off x="577078" y="1617549"/>
            <a:ext cx="1980000" cy="1440000"/>
          </a:xfrm>
          <a:prstGeom prst="rect">
            <a:avLst/>
          </a:prstGeom>
          <a:ln w="28575">
            <a:solidFill>
              <a:schemeClr val="tx1"/>
            </a:solidFill>
          </a:ln>
        </p:spPr>
      </p:pic>
      <p:pic>
        <p:nvPicPr>
          <p:cNvPr id="17" name="Picture 16"/>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rot="5400000">
            <a:off x="2812251" y="1617548"/>
            <a:ext cx="1980000" cy="1440000"/>
          </a:xfrm>
          <a:prstGeom prst="rect">
            <a:avLst/>
          </a:prstGeom>
          <a:ln w="28575">
            <a:solidFill>
              <a:schemeClr val="tx1"/>
            </a:solidFill>
          </a:ln>
        </p:spPr>
      </p:pic>
      <p:pic>
        <p:nvPicPr>
          <p:cNvPr id="18" name="Picture 17"/>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rot="5400000">
            <a:off x="5129969" y="1617548"/>
            <a:ext cx="1980000" cy="1440000"/>
          </a:xfrm>
          <a:prstGeom prst="rect">
            <a:avLst/>
          </a:prstGeom>
          <a:ln w="28575">
            <a:solidFill>
              <a:schemeClr val="tx1"/>
            </a:solidFill>
          </a:ln>
        </p:spPr>
      </p:pic>
      <p:pic>
        <p:nvPicPr>
          <p:cNvPr id="19" name="Picture 18"/>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5400000">
            <a:off x="7415247" y="1617548"/>
            <a:ext cx="1980000" cy="1440000"/>
          </a:xfrm>
          <a:prstGeom prst="rect">
            <a:avLst/>
          </a:prstGeom>
          <a:ln w="28575">
            <a:solidFill>
              <a:schemeClr val="tx1"/>
            </a:solidFill>
          </a:ln>
        </p:spPr>
      </p:pic>
      <p:sp>
        <p:nvSpPr>
          <p:cNvPr id="2" name="Rectangle 1"/>
          <p:cNvSpPr/>
          <p:nvPr/>
        </p:nvSpPr>
        <p:spPr>
          <a:xfrm>
            <a:off x="621610" y="3419235"/>
            <a:ext cx="10287872" cy="2631490"/>
          </a:xfrm>
          <a:prstGeom prst="rect">
            <a:avLst/>
          </a:prstGeom>
        </p:spPr>
        <p:txBody>
          <a:bodyPr wrap="square">
            <a:spAutoFit/>
          </a:bodyPr>
          <a:lstStyle/>
          <a:p>
            <a:pPr algn="ctr">
              <a:lnSpc>
                <a:spcPct val="150000"/>
              </a:lnSpc>
            </a:pPr>
            <a:r>
              <a:rPr lang="en-US" sz="2000" b="1" dirty="0">
                <a:latin typeface="Book Antiqua" pitchFamily="18" charset="0"/>
              </a:rPr>
              <a:t>Leno bags manufacture in various sizes  </a:t>
            </a:r>
            <a:r>
              <a:rPr lang="en-US" sz="2000" dirty="0">
                <a:latin typeface="Book Antiqua" pitchFamily="18" charset="0"/>
              </a:rPr>
              <a:t>i.e. </a:t>
            </a:r>
          </a:p>
          <a:p>
            <a:pPr>
              <a:lnSpc>
                <a:spcPct val="150000"/>
              </a:lnSpc>
            </a:pPr>
            <a:r>
              <a:rPr lang="en-US" dirty="0">
                <a:latin typeface="Book Antiqua" pitchFamily="18" charset="0"/>
              </a:rPr>
              <a:t>			28x50,  32x48,  32x42,  28x42, 32x43,  24x40,  22x36,  22x38, 				        	26x40,  28x45,  26x42,  30x45, 24x38,  22x40,  28x40,  24x42, 		          	   		18x31, 32x42,  18x23,  20x34 Yellow, 16x35,   16x40,  18x23, </a:t>
            </a:r>
          </a:p>
          <a:p>
            <a:pPr>
              <a:lnSpc>
                <a:spcPct val="150000"/>
              </a:lnSpc>
            </a:pPr>
            <a:r>
              <a:rPr lang="en-US" dirty="0">
                <a:latin typeface="Book Antiqua" pitchFamily="18" charset="0"/>
              </a:rPr>
              <a:t> 			18x40, 22x30, 30x40 Yellow,  20x30 Yellow, 23x41, 22x36 Green,					22x34,  20x34,  2x26</a:t>
            </a:r>
            <a:endParaRPr lang="en-US" b="1" dirty="0">
              <a:latin typeface="Book Antiqua" pitchFamily="18" charset="0"/>
            </a:endParaRPr>
          </a:p>
        </p:txBody>
      </p:sp>
      <p:pic>
        <p:nvPicPr>
          <p:cNvPr id="11" name="Picture 1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EB085874-FB64-4313-B4A3-DAC7BAE4059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39167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088473" y="275357"/>
            <a:ext cx="2013693" cy="461665"/>
          </a:xfrm>
          <a:prstGeom prst="rect">
            <a:avLst/>
          </a:prstGeom>
        </p:spPr>
        <p:txBody>
          <a:bodyPr wrap="none">
            <a:spAutoFit/>
          </a:bodyPr>
          <a:lstStyle/>
          <a:p>
            <a:r>
              <a:rPr lang="en-US" sz="2400" b="1" dirty="0">
                <a:latin typeface="Calibri" panose="020F0502020204030204" pitchFamily="34" charset="0"/>
                <a:ea typeface="Times New Roman" panose="02020603050405020304" pitchFamily="18" charset="0"/>
                <a:cs typeface="Times New Roman" panose="02020603050405020304" pitchFamily="18" charset="0"/>
              </a:rPr>
              <a:t>Miscellaneous</a:t>
            </a:r>
            <a:endParaRPr lang="en-IN" sz="2400" dirty="0"/>
          </a:p>
        </p:txBody>
      </p:sp>
      <p:pic>
        <p:nvPicPr>
          <p:cNvPr id="11" name="Picture 1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Rectangle 11"/>
          <p:cNvSpPr/>
          <p:nvPr/>
        </p:nvSpPr>
        <p:spPr>
          <a:xfrm>
            <a:off x="350953" y="711353"/>
            <a:ext cx="1537600" cy="369332"/>
          </a:xfrm>
          <a:prstGeom prst="rect">
            <a:avLst/>
          </a:prstGeom>
        </p:spPr>
        <p:txBody>
          <a:bodyPr wrap="none">
            <a:spAutoFit/>
          </a:bodyPr>
          <a:lstStyle/>
          <a:p>
            <a:pPr indent="-285750" algn="just">
              <a:buFont typeface="Arial" panose="020B0604020202020204" pitchFamily="34" charset="0"/>
              <a:buChar char="•"/>
            </a:pPr>
            <a:r>
              <a:rPr lang="en-US" b="1" dirty="0">
                <a:latin typeface="Book Antiqua" pitchFamily="18" charset="0"/>
              </a:rPr>
              <a:t>Fertilizers</a:t>
            </a:r>
            <a:endParaRPr lang="en-IN" b="1" dirty="0">
              <a:latin typeface="Book Antiqua" pitchFamily="18" charset="0"/>
            </a:endParaRPr>
          </a:p>
        </p:txBody>
      </p:sp>
      <p:sp>
        <p:nvSpPr>
          <p:cNvPr id="13" name="Rectangle 12"/>
          <p:cNvSpPr/>
          <p:nvPr/>
        </p:nvSpPr>
        <p:spPr>
          <a:xfrm>
            <a:off x="1128896" y="1032369"/>
            <a:ext cx="10148710" cy="2308324"/>
          </a:xfrm>
          <a:prstGeom prst="rect">
            <a:avLst/>
          </a:prstGeom>
        </p:spPr>
        <p:txBody>
          <a:bodyPr wrap="square">
            <a:spAutoFit/>
          </a:bodyPr>
          <a:lstStyle/>
          <a:p>
            <a:pPr algn="just">
              <a:spcAft>
                <a:spcPts val="0"/>
              </a:spcAft>
            </a:pPr>
            <a:r>
              <a:rPr lang="en-US" dirty="0">
                <a:latin typeface="Book Antiqua" pitchFamily="18" charset="0"/>
              </a:rPr>
              <a:t>We have capacity to Laminate up to 25 lac PP/HDPE  bags per month suitable for Fertilizer </a:t>
            </a:r>
            <a:endParaRPr lang="en-IN" dirty="0">
              <a:latin typeface="Book Antiqua" pitchFamily="18" charset="0"/>
            </a:endParaRPr>
          </a:p>
          <a:p>
            <a:pPr algn="just">
              <a:spcAft>
                <a:spcPts val="0"/>
              </a:spcAft>
            </a:pPr>
            <a:r>
              <a:rPr lang="en-US" dirty="0">
                <a:latin typeface="Book Antiqua" pitchFamily="18" charset="0"/>
              </a:rPr>
              <a:t>       Packing : -  we do both inside as well as Outside Lamination. We also have set up to do BOPP</a:t>
            </a:r>
            <a:endParaRPr lang="en-IN" dirty="0">
              <a:latin typeface="Book Antiqua" pitchFamily="18" charset="0"/>
            </a:endParaRPr>
          </a:p>
          <a:p>
            <a:pPr algn="just">
              <a:spcAft>
                <a:spcPts val="0"/>
              </a:spcAft>
            </a:pPr>
            <a:r>
              <a:rPr lang="en-US" dirty="0">
                <a:latin typeface="Book Antiqua" pitchFamily="18" charset="0"/>
              </a:rPr>
              <a:t>       multicolor Bags.</a:t>
            </a:r>
          </a:p>
          <a:p>
            <a:pPr marL="342900" indent="-342900" algn="just">
              <a:spcAft>
                <a:spcPts val="0"/>
              </a:spcAft>
              <a:buAutoNum type="arabicParenR"/>
            </a:pPr>
            <a:r>
              <a:rPr lang="en-US" dirty="0">
                <a:latin typeface="Book Antiqua" pitchFamily="18" charset="0"/>
              </a:rPr>
              <a:t>Coromandal Fertilizers 				</a:t>
            </a:r>
          </a:p>
          <a:p>
            <a:pPr marL="342900" indent="-342900" algn="just">
              <a:spcAft>
                <a:spcPts val="0"/>
              </a:spcAft>
              <a:buAutoNum type="arabicParenR"/>
            </a:pPr>
            <a:r>
              <a:rPr lang="en-US" dirty="0">
                <a:latin typeface="Book Antiqua" pitchFamily="18" charset="0"/>
              </a:rPr>
              <a:t>Deepak Fertilizer, 				Discussion with other Cos. </a:t>
            </a:r>
          </a:p>
          <a:p>
            <a:pPr marL="342900" indent="-342900" algn="just">
              <a:spcAft>
                <a:spcPts val="0"/>
              </a:spcAft>
              <a:buAutoNum type="arabicParenR"/>
            </a:pPr>
            <a:r>
              <a:rPr lang="en-US" dirty="0">
                <a:latin typeface="Book Antiqua" pitchFamily="18" charset="0"/>
              </a:rPr>
              <a:t>Basant Agro Tech India Ltd., 			 i.e. RCF, NFL, IFFCO, KRIBCO</a:t>
            </a:r>
          </a:p>
          <a:p>
            <a:pPr marL="342900" indent="-342900" algn="just">
              <a:spcAft>
                <a:spcPts val="0"/>
              </a:spcAft>
              <a:buAutoNum type="arabicParenR"/>
            </a:pPr>
            <a:r>
              <a:rPr lang="en-US" dirty="0">
                <a:latin typeface="Book Antiqua" pitchFamily="18" charset="0"/>
              </a:rPr>
              <a:t>BEC Fertilizers, 				</a:t>
            </a:r>
            <a:r>
              <a:rPr lang="en-IN" dirty="0">
                <a:latin typeface="Book Antiqua" pitchFamily="18" charset="0"/>
              </a:rPr>
              <a:t> </a:t>
            </a:r>
            <a:r>
              <a:rPr lang="en-US" dirty="0">
                <a:latin typeface="Book Antiqua" pitchFamily="18" charset="0"/>
              </a:rPr>
              <a:t>Indian Potash is going –on. </a:t>
            </a:r>
          </a:p>
          <a:p>
            <a:pPr algn="just">
              <a:spcAft>
                <a:spcPts val="0"/>
              </a:spcAft>
            </a:pPr>
            <a:endParaRPr lang="en-IN" dirty="0">
              <a:effectLst/>
              <a:latin typeface="Times New Roman" panose="02020603050405020304" pitchFamily="18" charset="0"/>
              <a:ea typeface="Times New Roman" panose="02020603050405020304" pitchFamily="18" charset="0"/>
            </a:endParaRPr>
          </a:p>
        </p:txBody>
      </p:sp>
      <p:sp>
        <p:nvSpPr>
          <p:cNvPr id="18" name="AutoShape 10"/>
          <p:cNvSpPr>
            <a:spLocks/>
          </p:cNvSpPr>
          <p:nvPr/>
        </p:nvSpPr>
        <p:spPr bwMode="auto">
          <a:xfrm>
            <a:off x="5297488" y="1920521"/>
            <a:ext cx="245357" cy="1025878"/>
          </a:xfrm>
          <a:prstGeom prst="rightBrace">
            <a:avLst>
              <a:gd name="adj1" fmla="val 33889"/>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dirty="0"/>
          </a:p>
        </p:txBody>
      </p:sp>
      <p:sp>
        <p:nvSpPr>
          <p:cNvPr id="19" name="Rectangle 18"/>
          <p:cNvSpPr/>
          <p:nvPr/>
        </p:nvSpPr>
        <p:spPr>
          <a:xfrm>
            <a:off x="350953" y="3145690"/>
            <a:ext cx="3131435" cy="369332"/>
          </a:xfrm>
          <a:prstGeom prst="rect">
            <a:avLst/>
          </a:prstGeom>
        </p:spPr>
        <p:txBody>
          <a:bodyPr wrap="square">
            <a:spAutoFit/>
          </a:bodyPr>
          <a:lstStyle/>
          <a:p>
            <a:pPr marL="285750" indent="-285750">
              <a:buFont typeface="Arial" panose="020B0604020202020204" pitchFamily="34" charset="0"/>
              <a:buChar char="•"/>
            </a:pPr>
            <a:r>
              <a:rPr lang="en-US" b="1" dirty="0">
                <a:latin typeface="Calibri" panose="020F0502020204030204" pitchFamily="34" charset="0"/>
                <a:ea typeface="Times New Roman" panose="02020603050405020304" pitchFamily="18" charset="0"/>
                <a:cs typeface="Times New Roman" panose="02020603050405020304" pitchFamily="18" charset="0"/>
              </a:rPr>
              <a:t>Others Packing Applications</a:t>
            </a:r>
            <a:endParaRPr lang="en-IN" dirty="0"/>
          </a:p>
        </p:txBody>
      </p:sp>
      <p:sp>
        <p:nvSpPr>
          <p:cNvPr id="20" name="Rectangle 19"/>
          <p:cNvSpPr/>
          <p:nvPr/>
        </p:nvSpPr>
        <p:spPr>
          <a:xfrm>
            <a:off x="214489" y="3434535"/>
            <a:ext cx="11932356" cy="2585323"/>
          </a:xfrm>
          <a:prstGeom prst="rect">
            <a:avLst/>
          </a:prstGeom>
        </p:spPr>
        <p:txBody>
          <a:bodyPr wrap="square">
            <a:spAutoFit/>
          </a:bodyPr>
          <a:lstStyle/>
          <a:p>
            <a:pPr marL="457200" indent="457200">
              <a:spcAft>
                <a:spcPts val="0"/>
              </a:spcAft>
            </a:pPr>
            <a:r>
              <a:rPr lang="en-US" dirty="0">
                <a:latin typeface="Calibri" panose="020F0502020204030204" pitchFamily="34" charset="0"/>
                <a:ea typeface="Times New Roman" panose="02020603050405020304" pitchFamily="18" charset="0"/>
              </a:rPr>
              <a:t>1) </a:t>
            </a:r>
            <a:r>
              <a:rPr lang="en-US" dirty="0">
                <a:latin typeface="Book Antiqua" pitchFamily="18" charset="0"/>
              </a:rPr>
              <a:t>Starch				       </a:t>
            </a:r>
            <a:endParaRPr lang="en-IN" dirty="0">
              <a:latin typeface="Book Antiqua" pitchFamily="18" charset="0"/>
            </a:endParaRPr>
          </a:p>
          <a:p>
            <a:pPr marL="914400">
              <a:spcAft>
                <a:spcPts val="0"/>
              </a:spcAft>
            </a:pPr>
            <a:r>
              <a:rPr lang="en-US" dirty="0">
                <a:latin typeface="Book Antiqua" pitchFamily="18" charset="0"/>
              </a:rPr>
              <a:t>2) Star Group of Companies  </a:t>
            </a:r>
            <a:endParaRPr lang="en-IN" dirty="0">
              <a:latin typeface="Book Antiqua" pitchFamily="18" charset="0"/>
            </a:endParaRPr>
          </a:p>
          <a:p>
            <a:pPr marL="914400">
              <a:spcAft>
                <a:spcPts val="0"/>
              </a:spcAft>
            </a:pPr>
            <a:r>
              <a:rPr lang="en-US" dirty="0">
                <a:latin typeface="Book Antiqua" pitchFamily="18" charset="0"/>
              </a:rPr>
              <a:t>3) Rice Packing (BOPP Bags)</a:t>
            </a:r>
            <a:endParaRPr lang="en-IN" dirty="0">
              <a:latin typeface="Book Antiqua" pitchFamily="18" charset="0"/>
            </a:endParaRPr>
          </a:p>
          <a:p>
            <a:pPr marL="914400">
              <a:spcAft>
                <a:spcPts val="0"/>
              </a:spcAft>
            </a:pPr>
            <a:r>
              <a:rPr lang="en-US" dirty="0">
                <a:latin typeface="Book Antiqua" pitchFamily="18" charset="0"/>
              </a:rPr>
              <a:t>4) Textile Packing</a:t>
            </a:r>
            <a:endParaRPr lang="en-IN" dirty="0">
              <a:latin typeface="Book Antiqua" pitchFamily="18" charset="0"/>
            </a:endParaRPr>
          </a:p>
          <a:p>
            <a:r>
              <a:rPr lang="en-US" dirty="0">
                <a:latin typeface="Book Antiqua" pitchFamily="18" charset="0"/>
              </a:rPr>
              <a:t>	5) Spinning Yarn Packing							</a:t>
            </a:r>
          </a:p>
          <a:p>
            <a:r>
              <a:rPr lang="en-US" dirty="0">
                <a:latin typeface="Book Antiqua" pitchFamily="18" charset="0"/>
              </a:rPr>
              <a:t>	6) PP Laminated Bag for Packing of Polymer, Master batch, Compounds, Additions.         </a:t>
            </a:r>
            <a:endParaRPr lang="en-IN" dirty="0">
              <a:latin typeface="Book Antiqua" pitchFamily="18" charset="0"/>
            </a:endParaRPr>
          </a:p>
          <a:p>
            <a:r>
              <a:rPr lang="en-US" dirty="0">
                <a:latin typeface="Book Antiqua" pitchFamily="18" charset="0"/>
              </a:rPr>
              <a:t>	7) Only Liners</a:t>
            </a:r>
            <a:endParaRPr lang="en-IN" dirty="0">
              <a:latin typeface="Book Antiqua" pitchFamily="18" charset="0"/>
            </a:endParaRPr>
          </a:p>
          <a:p>
            <a:r>
              <a:rPr lang="en-US" dirty="0">
                <a:latin typeface="Book Antiqua" pitchFamily="18" charset="0"/>
              </a:rPr>
              <a:t>	8) PP Fibrillated Yarn Production </a:t>
            </a:r>
          </a:p>
          <a:p>
            <a:r>
              <a:rPr lang="en-US" dirty="0">
                <a:latin typeface="Book Antiqua" pitchFamily="18" charset="0"/>
              </a:rPr>
              <a:t>	9) Wrapping Low Denier, 	</a:t>
            </a:r>
            <a:r>
              <a:rPr lang="en-US" dirty="0"/>
              <a:t>	</a:t>
            </a:r>
            <a:endParaRPr lang="en-IN" dirty="0"/>
          </a:p>
        </p:txBody>
      </p:sp>
      <p:sp>
        <p:nvSpPr>
          <p:cNvPr id="14" name="Footer Placeholder 4">
            <a:extLst>
              <a:ext uri="{FF2B5EF4-FFF2-40B4-BE49-F238E27FC236}">
                <a16:creationId xmlns="" xmlns:a16="http://schemas.microsoft.com/office/drawing/2014/main" id="{F29D9CC0-4681-4973-A1D2-B7B6556D7F05}"/>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63677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3"/>
          <p:cNvPicPr preferRelativeResize="0">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0734" y="162780"/>
            <a:ext cx="6228000" cy="6480000"/>
          </a:xfrm>
          <a:ln>
            <a:solidFill>
              <a:schemeClr val="tx1"/>
            </a:solidFill>
          </a:ln>
        </p:spPr>
      </p:pic>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418B071A-8EF1-4F92-846C-E4B9D9F269FF}"/>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C240A5AB-A5BC-42C0-8EB6-B9D8BAAA5B1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CE04CC02-A4A8-44D5-8794-9948BF52539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5D04CED4-8B34-499A-8FE8-9EFBF5E4D5E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51EE4253-48B4-4DB0-AEA6-8784176AD06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1BE6D0CA-CB26-4128-87B9-3A5473B61E2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B4997A00-8A59-4976-96FC-E63A6A86E20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00833" y="690934"/>
            <a:ext cx="10980232" cy="4555093"/>
          </a:xfrm>
          <a:prstGeom prst="rect">
            <a:avLst/>
          </a:prstGeom>
        </p:spPr>
        <p:txBody>
          <a:bodyPr wrap="square">
            <a:spAutoFit/>
          </a:bodyPr>
          <a:lstStyle/>
          <a:p>
            <a:pPr>
              <a:lnSpc>
                <a:spcPct val="150000"/>
              </a:lnSpc>
              <a:spcBef>
                <a:spcPts val="600"/>
              </a:spcBef>
            </a:pPr>
            <a:r>
              <a:rPr lang="en-IN" b="1" dirty="0">
                <a:latin typeface="Book Antiqua" pitchFamily="18" charset="0"/>
              </a:rPr>
              <a:t>					Quality Assurance</a:t>
            </a:r>
            <a:br>
              <a:rPr lang="en-IN" b="1" dirty="0">
                <a:latin typeface="Book Antiqua" pitchFamily="18" charset="0"/>
              </a:rPr>
            </a:br>
            <a:r>
              <a:rPr lang="en-IN" spc="50" dirty="0">
                <a:latin typeface="Book Antiqua" pitchFamily="18" charset="0"/>
              </a:rPr>
              <a:t>Since the inception of the organization in 1985, all our endeavours are placed in providing superior quality range of PP Bags to our clients. For this we have installed a number of testing machines like: 	1.Tape Strength Testing Machines 						              	2.Fabric Strength Testing Machines 						                   	3.Denier Testing Machines					  		              	4.Miscellaneous (Micrometre, TGauge etc.)</a:t>
            </a:r>
          </a:p>
          <a:p>
            <a:pPr>
              <a:lnSpc>
                <a:spcPct val="150000"/>
              </a:lnSpc>
              <a:spcBef>
                <a:spcPts val="600"/>
              </a:spcBef>
            </a:pPr>
            <a:r>
              <a:rPr lang="en-IN" spc="50" dirty="0">
                <a:latin typeface="Book Antiqua" pitchFamily="18" charset="0"/>
              </a:rPr>
              <a:t>	5. Six Sigma,  Japanese- Kaizen System 		</a:t>
            </a:r>
          </a:p>
          <a:p>
            <a:pPr>
              <a:lnSpc>
                <a:spcPct val="150000"/>
              </a:lnSpc>
              <a:spcBef>
                <a:spcPts val="600"/>
              </a:spcBef>
              <a:spcAft>
                <a:spcPts val="600"/>
              </a:spcAft>
            </a:pPr>
            <a:r>
              <a:rPr lang="en-IN" spc="50" dirty="0">
                <a:latin typeface="Book Antiqua" pitchFamily="18" charset="0"/>
              </a:rPr>
              <a:t>We have recently been accredited with DGSN &amp; D Certification from Mumbai which will prove useful in bagging the F.C.I. (Food Corporation of India) order Contract  Validity in the long run.</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65D2F291-8401-409A-88EB-8997F63AD33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67303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871FC96C-7FD9-4C4A-88B5-D74CBC74CCD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3189600" y="162000"/>
            <a:ext cx="6228000" cy="6480000"/>
          </a:xfrm>
          <a:prstGeom prst="rect">
            <a:avLst/>
          </a:prstGeom>
          <a:ln>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559304EA-E0DA-4CB9-BDDB-BDBC05582D2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05307" y="733774"/>
            <a:ext cx="11103473" cy="2616101"/>
          </a:xfrm>
          <a:prstGeom prst="rect">
            <a:avLst/>
          </a:prstGeom>
        </p:spPr>
        <p:txBody>
          <a:bodyPr wrap="square">
            <a:spAutoFit/>
          </a:bodyPr>
          <a:lstStyle/>
          <a:p>
            <a:pPr algn="ctr"/>
            <a:r>
              <a:rPr lang="en-US" sz="2000" b="1" dirty="0">
                <a:latin typeface="Book Antiqua" pitchFamily="18" charset="0"/>
              </a:rPr>
              <a:t>Wind – Mill Energy Division</a:t>
            </a:r>
          </a:p>
          <a:p>
            <a:r>
              <a:rPr lang="en-US" dirty="0">
                <a:latin typeface="Book Antiqua" panose="02040602050305030304" pitchFamily="18" charset="0"/>
              </a:rPr>
              <a:t>We have done 2 Solar RE Power Renewable Energy - Windmill project of 6.1 MW by Suzlon &amp; 4.5 MW of Regen Total 10.6 MW project in Maharashtra &amp; have CDM Registration from UNFCCC, Germany for Carbon Credit benefits to be availed Globally. We are further adding our Wind Power Project @ 1.5 MW every year. In woven Sacks Sector ‘PPL’ is at highest rank Wind Energy in the Country. Company plans to convert the factory connected Power to Windmill captive type next year.</a:t>
            </a:r>
            <a:endParaRPr lang="en-IN" dirty="0">
              <a:latin typeface="Book Antiqua" panose="02040602050305030304" pitchFamily="18" charset="0"/>
            </a:endParaRPr>
          </a:p>
          <a:p>
            <a:pPr algn="just"/>
            <a:r>
              <a:rPr lang="en-US" dirty="0">
                <a:latin typeface="Book Antiqua" panose="02040602050305030304" pitchFamily="18" charset="0"/>
              </a:rPr>
              <a:t># 3.1 MW Solar power Captive Project, we install during 2016 -17 in PPL Unit II Co.</a:t>
            </a:r>
            <a:endParaRPr lang="en-IN" dirty="0">
              <a:latin typeface="Book Antiqua" panose="02040602050305030304" pitchFamily="18" charset="0"/>
            </a:endParaRPr>
          </a:p>
          <a:p>
            <a:pPr algn="just"/>
            <a:r>
              <a:rPr lang="en-US" dirty="0">
                <a:latin typeface="Book Antiqua" panose="02040602050305030304" pitchFamily="18" charset="0"/>
              </a:rPr>
              <a:t>Suzlon (Geared MC) Regen (Gearless WTG)</a:t>
            </a:r>
            <a:endParaRPr lang="en-IN" dirty="0">
              <a:latin typeface="Book Antiqua" panose="02040602050305030304" pitchFamily="18" charset="0"/>
            </a:endParaRPr>
          </a:p>
          <a:p>
            <a:pPr algn="just"/>
            <a:r>
              <a:rPr lang="en-US" dirty="0">
                <a:latin typeface="Book Antiqua" panose="02040602050305030304" pitchFamily="18" charset="0"/>
              </a:rPr>
              <a:t>(0.6 MW &amp; 1.25 MW Size) (1.5 MW Size)</a:t>
            </a:r>
            <a:endParaRPr lang="en-IN" dirty="0">
              <a:latin typeface="Book Antiqua" panose="02040602050305030304" pitchFamily="18" charset="0"/>
            </a:endParaRPr>
          </a:p>
        </p:txBody>
      </p:sp>
      <p:pic>
        <p:nvPicPr>
          <p:cNvPr id="5" name="Picture 4"/>
          <p:cNvPicPr>
            <a:picLocks noChangeAspect="1"/>
          </p:cNvPicPr>
          <p:nvPr/>
        </p:nvPicPr>
        <p:blipFill>
          <a:blip r:embed="rId2"/>
          <a:stretch>
            <a:fillRect/>
          </a:stretch>
        </p:blipFill>
        <p:spPr>
          <a:xfrm>
            <a:off x="2419639" y="3768030"/>
            <a:ext cx="2722319" cy="2186149"/>
          </a:xfrm>
          <a:prstGeom prst="rect">
            <a:avLst/>
          </a:prstGeom>
          <a:ln w="28575">
            <a:solidFill>
              <a:schemeClr val="tx1"/>
            </a:solidFill>
          </a:ln>
        </p:spPr>
      </p:pic>
      <p:pic>
        <p:nvPicPr>
          <p:cNvPr id="7" name="Picture 6"/>
          <p:cNvPicPr>
            <a:picLocks noChangeAspect="1"/>
          </p:cNvPicPr>
          <p:nvPr/>
        </p:nvPicPr>
        <p:blipFill>
          <a:blip r:embed="rId3"/>
          <a:stretch>
            <a:fillRect/>
          </a:stretch>
        </p:blipFill>
        <p:spPr>
          <a:xfrm>
            <a:off x="7303733" y="3763962"/>
            <a:ext cx="2722319" cy="2186149"/>
          </a:xfrm>
          <a:prstGeom prst="rect">
            <a:avLst/>
          </a:prstGeom>
          <a:ln w="28575">
            <a:solidFill>
              <a:schemeClr val="tx1"/>
            </a:solidFill>
          </a:ln>
        </p:spPr>
      </p:pic>
      <p:sp>
        <p:nvSpPr>
          <p:cNvPr id="8" name="Rectangle 7"/>
          <p:cNvSpPr/>
          <p:nvPr/>
        </p:nvSpPr>
        <p:spPr>
          <a:xfrm>
            <a:off x="2132012" y="5973949"/>
            <a:ext cx="2422458" cy="369332"/>
          </a:xfrm>
          <a:prstGeom prst="rect">
            <a:avLst/>
          </a:prstGeom>
        </p:spPr>
        <p:txBody>
          <a:bodyPr wrap="none">
            <a:spAutoFit/>
          </a:bodyPr>
          <a:lstStyle/>
          <a:p>
            <a:r>
              <a:rPr lang="en-US" b="1" dirty="0">
                <a:latin typeface="Book Antiqua" pitchFamily="18" charset="0"/>
              </a:rPr>
              <a:t>Suzlon</a:t>
            </a:r>
            <a:r>
              <a:rPr lang="en-US" b="1" dirty="0">
                <a:latin typeface="Book Antiqua" pitchFamily="18" charset="0"/>
                <a:ea typeface="Times New Roman" panose="02020603050405020304" pitchFamily="18" charset="0"/>
              </a:rPr>
              <a:t> (Geared MC)</a:t>
            </a:r>
            <a:endParaRPr lang="en-IN" b="1" dirty="0">
              <a:latin typeface="Book Antiqua" pitchFamily="18" charset="0"/>
            </a:endParaRPr>
          </a:p>
        </p:txBody>
      </p:sp>
      <p:sp>
        <p:nvSpPr>
          <p:cNvPr id="9" name="Rectangle 8"/>
          <p:cNvSpPr/>
          <p:nvPr/>
        </p:nvSpPr>
        <p:spPr>
          <a:xfrm>
            <a:off x="6684221" y="5993703"/>
            <a:ext cx="3961341" cy="369332"/>
          </a:xfrm>
          <a:prstGeom prst="rect">
            <a:avLst/>
          </a:prstGeom>
        </p:spPr>
        <p:txBody>
          <a:bodyPr wrap="none">
            <a:spAutoFit/>
          </a:bodyPr>
          <a:lstStyle/>
          <a:p>
            <a:r>
              <a:rPr lang="en-US" b="1" dirty="0">
                <a:latin typeface="Book Antiqua" pitchFamily="18" charset="0"/>
                <a:ea typeface="Times New Roman" panose="02020603050405020304" pitchFamily="18" charset="0"/>
              </a:rPr>
              <a:t>Regen Power Tech (Gearless WTG) </a:t>
            </a:r>
            <a:endParaRPr lang="en-IN" b="1" dirty="0">
              <a:latin typeface="Book Antiqua" pitchFamily="18" charset="0"/>
            </a:endParaRP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22D46E8F-8C95-44A8-9853-D35586BAAB7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C0BB0F3-DBB0-4613-AB31-CEE3B2B3B22B}"/>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7" name="Picture 6">
            <a:extLst>
              <a:ext uri="{FF2B5EF4-FFF2-40B4-BE49-F238E27FC236}">
                <a16:creationId xmlns="" xmlns:a16="http://schemas.microsoft.com/office/drawing/2014/main" id="{19A92CCB-311F-4909-B684-3C4DB0A40F86}"/>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096001" y="3469616"/>
            <a:ext cx="5236800" cy="3107202"/>
          </a:xfrm>
          <a:prstGeom prst="rect">
            <a:avLst/>
          </a:prstGeom>
          <a:ln w="28575">
            <a:solidFill>
              <a:schemeClr val="tx1"/>
            </a:solidFill>
          </a:ln>
        </p:spPr>
      </p:pic>
      <p:pic>
        <p:nvPicPr>
          <p:cNvPr id="9" name="Picture 8">
            <a:extLst>
              <a:ext uri="{FF2B5EF4-FFF2-40B4-BE49-F238E27FC236}">
                <a16:creationId xmlns="" xmlns:a16="http://schemas.microsoft.com/office/drawing/2014/main" id="{75EBD61E-C504-4990-87B8-0BA5D77AAE2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40040" y="3469616"/>
            <a:ext cx="5238000" cy="3107202"/>
          </a:xfrm>
          <a:prstGeom prst="rect">
            <a:avLst/>
          </a:prstGeom>
          <a:ln w="28575">
            <a:solidFill>
              <a:schemeClr val="tx1"/>
            </a:solidFill>
          </a:ln>
        </p:spPr>
      </p:pic>
      <p:sp>
        <p:nvSpPr>
          <p:cNvPr id="10" name="Rectangle 9">
            <a:extLst>
              <a:ext uri="{FF2B5EF4-FFF2-40B4-BE49-F238E27FC236}">
                <a16:creationId xmlns="" xmlns:a16="http://schemas.microsoft.com/office/drawing/2014/main" id="{A1D515C1-7C47-4FA1-A87B-1E2DC2027A7D}"/>
              </a:ext>
            </a:extLst>
          </p:cNvPr>
          <p:cNvSpPr/>
          <p:nvPr/>
        </p:nvSpPr>
        <p:spPr>
          <a:xfrm>
            <a:off x="222000" y="436434"/>
            <a:ext cx="10984976" cy="2308709"/>
          </a:xfrm>
          <a:prstGeom prst="rect">
            <a:avLst/>
          </a:prstGeom>
        </p:spPr>
        <p:txBody>
          <a:bodyPr wrap="square">
            <a:spAutoFit/>
          </a:bodyPr>
          <a:lstStyle/>
          <a:p>
            <a:pPr algn="ctr">
              <a:lnSpc>
                <a:spcPct val="150000"/>
              </a:lnSpc>
            </a:pPr>
            <a:r>
              <a:rPr lang="en-US" sz="2000" b="1" dirty="0">
                <a:latin typeface="Book Antiqua" pitchFamily="18" charset="0"/>
              </a:rPr>
              <a:t>Solar Energy Division</a:t>
            </a:r>
          </a:p>
          <a:p>
            <a:pPr algn="ctr">
              <a:lnSpc>
                <a:spcPct val="150000"/>
              </a:lnSpc>
            </a:pPr>
            <a:r>
              <a:rPr lang="en-US" sz="2000" b="1" dirty="0">
                <a:latin typeface="Book Antiqua" pitchFamily="18" charset="0"/>
              </a:rPr>
              <a:t>Solar Plants at Karajagi, Solapur.</a:t>
            </a:r>
          </a:p>
          <a:p>
            <a:pPr algn="ctr">
              <a:lnSpc>
                <a:spcPct val="150000"/>
              </a:lnSpc>
            </a:pPr>
            <a:r>
              <a:rPr lang="en-US" sz="2000" b="1" dirty="0">
                <a:latin typeface="Book Antiqua" pitchFamily="18" charset="0"/>
              </a:rPr>
              <a:t>	 					</a:t>
            </a:r>
          </a:p>
          <a:p>
            <a:pPr>
              <a:lnSpc>
                <a:spcPct val="150000"/>
              </a:lnSpc>
            </a:pPr>
            <a:r>
              <a:rPr lang="en-US" dirty="0">
                <a:latin typeface="Book Antiqua" pitchFamily="18" charset="0"/>
              </a:rPr>
              <a:t>	      						</a:t>
            </a:r>
          </a:p>
          <a:p>
            <a:pPr>
              <a:lnSpc>
                <a:spcPct val="150000"/>
              </a:lnSpc>
            </a:pPr>
            <a:r>
              <a:rPr lang="en-US" sz="2000" dirty="0">
                <a:latin typeface="Book Antiqua" pitchFamily="18" charset="0"/>
              </a:rPr>
              <a:t>			  	     			        	     			</a:t>
            </a:r>
            <a:endParaRPr lang="en-US" sz="2000" b="1" dirty="0">
              <a:latin typeface="Book Antiqua" pitchFamily="18" charset="0"/>
            </a:endParaRPr>
          </a:p>
        </p:txBody>
      </p:sp>
      <p:graphicFrame>
        <p:nvGraphicFramePr>
          <p:cNvPr id="13" name="Table 12">
            <a:extLst>
              <a:ext uri="{FF2B5EF4-FFF2-40B4-BE49-F238E27FC236}">
                <a16:creationId xmlns="" xmlns:a16="http://schemas.microsoft.com/office/drawing/2014/main" id="{F94B0217-5FEF-4617-9ADB-0DD4CB806938}"/>
              </a:ext>
            </a:extLst>
          </p:cNvPr>
          <p:cNvGraphicFramePr>
            <a:graphicFrameLocks noGrp="1"/>
          </p:cNvGraphicFramePr>
          <p:nvPr>
            <p:extLst>
              <p:ext uri="{D42A27DB-BD31-4B8C-83A1-F6EECF244321}">
                <p14:modId xmlns:p14="http://schemas.microsoft.com/office/powerpoint/2010/main" val="3734834280"/>
              </p:ext>
            </p:extLst>
          </p:nvPr>
        </p:nvGraphicFramePr>
        <p:xfrm>
          <a:off x="618441" y="1481030"/>
          <a:ext cx="10714359" cy="1707404"/>
        </p:xfrm>
        <a:graphic>
          <a:graphicData uri="http://schemas.openxmlformats.org/drawingml/2006/table">
            <a:tbl>
              <a:tblPr firstRow="1" bandRow="1">
                <a:tableStyleId>{073A0DAA-6AF3-43AB-8588-CEC1D06C72B9}</a:tableStyleId>
              </a:tblPr>
              <a:tblGrid>
                <a:gridCol w="3159724">
                  <a:extLst>
                    <a:ext uri="{9D8B030D-6E8A-4147-A177-3AD203B41FA5}">
                      <a16:colId xmlns="" xmlns:a16="http://schemas.microsoft.com/office/drawing/2014/main" val="20000"/>
                    </a:ext>
                  </a:extLst>
                </a:gridCol>
                <a:gridCol w="3311042">
                  <a:extLst>
                    <a:ext uri="{9D8B030D-6E8A-4147-A177-3AD203B41FA5}">
                      <a16:colId xmlns="" xmlns:a16="http://schemas.microsoft.com/office/drawing/2014/main" val="20001"/>
                    </a:ext>
                  </a:extLst>
                </a:gridCol>
                <a:gridCol w="4243593">
                  <a:extLst>
                    <a:ext uri="{9D8B030D-6E8A-4147-A177-3AD203B41FA5}">
                      <a16:colId xmlns="" xmlns:a16="http://schemas.microsoft.com/office/drawing/2014/main" val="20002"/>
                    </a:ext>
                  </a:extLst>
                </a:gridCol>
              </a:tblGrid>
              <a:tr h="426851">
                <a:tc>
                  <a:txBody>
                    <a:bodyPr/>
                    <a:lstStyle/>
                    <a:p>
                      <a:pPr algn="ctr"/>
                      <a:r>
                        <a:rPr lang="en-US" sz="1800" b="1" dirty="0">
                          <a:solidFill>
                            <a:schemeClr val="tx1"/>
                          </a:solidFill>
                          <a:latin typeface="Book Antiqua" pitchFamily="18" charset="0"/>
                        </a:rPr>
                        <a:t>Capacity</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chemeClr val="tx1"/>
                          </a:solidFill>
                          <a:latin typeface="Book Antiqua" pitchFamily="18" charset="0"/>
                        </a:rPr>
                        <a:t>LOC No.</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chemeClr val="tx1"/>
                          </a:solidFill>
                          <a:latin typeface="Book Antiqua" pitchFamily="18" charset="0"/>
                        </a:rPr>
                        <a:t>Developer</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26851">
                <a:tc>
                  <a:txBody>
                    <a:bodyPr/>
                    <a:lstStyle/>
                    <a:p>
                      <a:pPr algn="ctr"/>
                      <a:r>
                        <a:rPr lang="en-US" dirty="0">
                          <a:latin typeface="Book Antiqua" pitchFamily="18" charset="0"/>
                        </a:rPr>
                        <a:t>1.1 M.W.</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latin typeface="Book Antiqua" pitchFamily="18" charset="0"/>
                        </a:rPr>
                        <a:t> K12	</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ctr"/>
                      <a:endParaRPr lang="en-US" dirty="0">
                        <a:latin typeface="Book Antiqua" pitchFamily="18" charset="0"/>
                      </a:endParaRPr>
                    </a:p>
                    <a:p>
                      <a:pPr algn="ctr"/>
                      <a:r>
                        <a:rPr lang="en-US" dirty="0">
                          <a:latin typeface="Book Antiqua" pitchFamily="18" charset="0"/>
                        </a:rPr>
                        <a:t>Enrich Energy Power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Book Antiqua" pitchFamily="18" charset="0"/>
                        </a:rPr>
                        <a:t>Pvt. Ltd.</a:t>
                      </a:r>
                      <a:endParaRPr lang="en-US" sz="1800" b="1" dirty="0">
                        <a:latin typeface="Book Antiqua" pitchFamily="18" charset="0"/>
                      </a:endParaRPr>
                    </a:p>
                    <a:p>
                      <a:pPr algn="ct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426851">
                <a:tc>
                  <a:txBody>
                    <a:bodyPr/>
                    <a:lstStyle/>
                    <a:p>
                      <a:pPr algn="ctr"/>
                      <a:r>
                        <a:rPr lang="en-US" sz="1800" dirty="0">
                          <a:latin typeface="Book Antiqua" pitchFamily="18" charset="0"/>
                        </a:rPr>
                        <a:t> 1.0 M.W.</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Book Antiqua" pitchFamily="18" charset="0"/>
                        </a:rPr>
                        <a:t>K14	</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426851">
                <a:tc>
                  <a:txBody>
                    <a:bodyPr/>
                    <a:lstStyle/>
                    <a:p>
                      <a:pPr algn="ctr"/>
                      <a:r>
                        <a:rPr lang="en-US" sz="1800" dirty="0">
                          <a:latin typeface="Book Antiqua" pitchFamily="18" charset="0"/>
                        </a:rPr>
                        <a:t>1.0 M.W.</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Book Antiqua" pitchFamily="18" charset="0"/>
                        </a:rPr>
                        <a:t>K19</a:t>
                      </a:r>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l"/>
                      <a:endParaRPr lang="en-IN" sz="18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8" name="Footer Placeholder 4">
            <a:extLst>
              <a:ext uri="{FF2B5EF4-FFF2-40B4-BE49-F238E27FC236}">
                <a16:creationId xmlns="" xmlns:a16="http://schemas.microsoft.com/office/drawing/2014/main" id="{4D66C376-74E2-4B70-B30E-71995EB68AA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02341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 y="0"/>
            <a:ext cx="11285951" cy="6857999"/>
          </a:xfrm>
        </p:spPr>
        <p:txBody>
          <a:bodyPr>
            <a:normAutofit/>
          </a:bodyPr>
          <a:lstStyle/>
          <a:p>
            <a:pPr marL="0" indent="0" algn="ctr">
              <a:buNone/>
            </a:pPr>
            <a:r>
              <a:rPr lang="en-IN" b="1" dirty="0"/>
              <a:t>	</a:t>
            </a:r>
            <a:r>
              <a:rPr lang="en-IN" sz="2000" b="1" dirty="0"/>
              <a:t>Process Flow Chart </a:t>
            </a:r>
            <a:r>
              <a:rPr lang="en-IN" b="1" dirty="0"/>
              <a:t> </a:t>
            </a:r>
          </a:p>
          <a:p>
            <a:endParaRPr lang="en-IN" sz="1400" b="1" u="sng" dirty="0"/>
          </a:p>
        </p:txBody>
      </p:sp>
      <p:graphicFrame>
        <p:nvGraphicFramePr>
          <p:cNvPr id="7" name="Table 6"/>
          <p:cNvGraphicFramePr>
            <a:graphicFrameLocks noGrp="1"/>
          </p:cNvGraphicFramePr>
          <p:nvPr>
            <p:extLst>
              <p:ext uri="{D42A27DB-BD31-4B8C-83A1-F6EECF244321}">
                <p14:modId xmlns:p14="http://schemas.microsoft.com/office/powerpoint/2010/main" val="846126286"/>
              </p:ext>
            </p:extLst>
          </p:nvPr>
        </p:nvGraphicFramePr>
        <p:xfrm>
          <a:off x="892098" y="356042"/>
          <a:ext cx="10303725" cy="6479500"/>
        </p:xfrm>
        <a:graphic>
          <a:graphicData uri="http://schemas.openxmlformats.org/drawingml/2006/table">
            <a:tbl>
              <a:tblPr firstRow="1" bandRow="1">
                <a:tableStyleId>{2D5ABB26-0587-4C30-8999-92F81FD0307C}</a:tableStyleId>
              </a:tblPr>
              <a:tblGrid>
                <a:gridCol w="10303725">
                  <a:extLst>
                    <a:ext uri="{9D8B030D-6E8A-4147-A177-3AD203B41FA5}">
                      <a16:colId xmlns="" xmlns:a16="http://schemas.microsoft.com/office/drawing/2014/main" val="20000"/>
                    </a:ext>
                  </a:extLst>
                </a:gridCol>
              </a:tblGrid>
              <a:tr h="421228">
                <a:tc>
                  <a:txBody>
                    <a:bodyPr/>
                    <a:lstStyle/>
                    <a:p>
                      <a:pPr algn="ctr"/>
                      <a:r>
                        <a:rPr lang="en-IN" sz="1600" dirty="0">
                          <a:solidFill>
                            <a:schemeClr val="tx1"/>
                          </a:solidFill>
                          <a:latin typeface="Book Antiqua" pitchFamily="18" charset="0"/>
                        </a:rPr>
                        <a:t>RAW Material Consumption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CC"/>
                    </a:solidFill>
                  </a:tcPr>
                </a:tc>
                <a:extLst>
                  <a:ext uri="{0D108BD9-81ED-4DB2-BD59-A6C34878D82A}">
                    <a16:rowId xmlns="" xmlns:a16="http://schemas.microsoft.com/office/drawing/2014/main" val="10000"/>
                  </a:ext>
                </a:extLst>
              </a:tr>
              <a:tr h="504856">
                <a:tc>
                  <a:txBody>
                    <a:bodyPr/>
                    <a:lstStyle/>
                    <a:p>
                      <a:pPr algn="ctr"/>
                      <a:r>
                        <a:rPr lang="en-IN" sz="1600" dirty="0">
                          <a:solidFill>
                            <a:schemeClr val="tx1"/>
                          </a:solidFill>
                          <a:latin typeface="Book Antiqua" pitchFamily="18" charset="0"/>
                        </a:rPr>
                        <a:t>PP Granules (+)</a:t>
                      </a:r>
                      <a:r>
                        <a:rPr lang="en-IN" sz="1600" baseline="0" dirty="0">
                          <a:solidFill>
                            <a:schemeClr val="tx1"/>
                          </a:solidFill>
                          <a:latin typeface="Book Antiqua" pitchFamily="18" charset="0"/>
                        </a:rPr>
                        <a:t> mixing with MB, Filler Components</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1"/>
                  </a:ext>
                </a:extLst>
              </a:tr>
              <a:tr h="504856">
                <a:tc>
                  <a:txBody>
                    <a:bodyPr/>
                    <a:lstStyle/>
                    <a:p>
                      <a:pPr algn="ctr"/>
                      <a:r>
                        <a:rPr lang="en-IN" sz="1600" dirty="0">
                          <a:solidFill>
                            <a:schemeClr val="tx1"/>
                          </a:solidFill>
                          <a:latin typeface="Book Antiqua" pitchFamily="18" charset="0"/>
                        </a:rPr>
                        <a:t>Granules</a:t>
                      </a:r>
                      <a:r>
                        <a:rPr lang="en-IN" sz="1600" baseline="0" dirty="0">
                          <a:solidFill>
                            <a:schemeClr val="tx1"/>
                          </a:solidFill>
                          <a:latin typeface="Book Antiqua" pitchFamily="18" charset="0"/>
                        </a:rPr>
                        <a:t> Melting (In the extruder)</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10002"/>
                  </a:ext>
                </a:extLst>
              </a:tr>
              <a:tr h="504856">
                <a:tc>
                  <a:txBody>
                    <a:bodyPr/>
                    <a:lstStyle/>
                    <a:p>
                      <a:pPr algn="ctr"/>
                      <a:r>
                        <a:rPr lang="en-IN" sz="1600" dirty="0">
                          <a:solidFill>
                            <a:schemeClr val="tx1"/>
                          </a:solidFill>
                          <a:latin typeface="Book Antiqua" pitchFamily="18" charset="0"/>
                        </a:rPr>
                        <a:t>Melted</a:t>
                      </a:r>
                      <a:r>
                        <a:rPr lang="en-IN" sz="1600" baseline="0" dirty="0">
                          <a:solidFill>
                            <a:schemeClr val="tx1"/>
                          </a:solidFill>
                          <a:latin typeface="Book Antiqua" pitchFamily="18" charset="0"/>
                        </a:rPr>
                        <a:t> material filtered from screen changer</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0003"/>
                  </a:ext>
                </a:extLst>
              </a:tr>
              <a:tr h="504856">
                <a:tc>
                  <a:txBody>
                    <a:bodyPr/>
                    <a:lstStyle/>
                    <a:p>
                      <a:pPr algn="ctr"/>
                      <a:r>
                        <a:rPr lang="en-IN" sz="1600" dirty="0">
                          <a:solidFill>
                            <a:schemeClr val="tx1"/>
                          </a:solidFill>
                          <a:latin typeface="Book Antiqua" pitchFamily="18" charset="0"/>
                        </a:rPr>
                        <a:t>PP Film from</a:t>
                      </a:r>
                      <a:r>
                        <a:rPr lang="en-IN" sz="1600" baseline="0" dirty="0">
                          <a:solidFill>
                            <a:schemeClr val="tx1"/>
                          </a:solidFill>
                          <a:latin typeface="Book Antiqua" pitchFamily="18" charset="0"/>
                        </a:rPr>
                        <a:t> Die</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504856">
                <a:tc>
                  <a:txBody>
                    <a:bodyPr/>
                    <a:lstStyle/>
                    <a:p>
                      <a:pPr algn="ctr"/>
                      <a:r>
                        <a:rPr lang="en-IN" sz="1600" dirty="0">
                          <a:solidFill>
                            <a:schemeClr val="tx1"/>
                          </a:solidFill>
                          <a:latin typeface="Book Antiqua" pitchFamily="18" charset="0"/>
                        </a:rPr>
                        <a:t>Film cold</a:t>
                      </a:r>
                      <a:r>
                        <a:rPr lang="en-IN" sz="1600" baseline="0" dirty="0">
                          <a:solidFill>
                            <a:schemeClr val="tx1"/>
                          </a:solidFill>
                          <a:latin typeface="Book Antiqua" pitchFamily="18" charset="0"/>
                        </a:rPr>
                        <a:t> process from quenching (water Tank)</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10005"/>
                  </a:ext>
                </a:extLst>
              </a:tr>
              <a:tr h="504856">
                <a:tc>
                  <a:txBody>
                    <a:bodyPr/>
                    <a:lstStyle/>
                    <a:p>
                      <a:pPr algn="ctr"/>
                      <a:r>
                        <a:rPr lang="en-IN" sz="1600" dirty="0">
                          <a:solidFill>
                            <a:schemeClr val="tx1"/>
                          </a:solidFill>
                          <a:latin typeface="Book Antiqua" pitchFamily="18" charset="0"/>
                        </a:rPr>
                        <a:t>Film slitting</a:t>
                      </a:r>
                      <a:r>
                        <a:rPr lang="en-IN" sz="1600" baseline="0" dirty="0">
                          <a:solidFill>
                            <a:schemeClr val="tx1"/>
                          </a:solidFill>
                          <a:latin typeface="Book Antiqua" pitchFamily="18" charset="0"/>
                        </a:rPr>
                        <a:t> into Tape</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10006"/>
                  </a:ext>
                </a:extLst>
              </a:tr>
              <a:tr h="504856">
                <a:tc>
                  <a:txBody>
                    <a:bodyPr/>
                    <a:lstStyle/>
                    <a:p>
                      <a:pPr algn="ctr"/>
                      <a:r>
                        <a:rPr lang="en-IN" sz="1600" dirty="0">
                          <a:solidFill>
                            <a:schemeClr val="tx1"/>
                          </a:solidFill>
                          <a:latin typeface="Book Antiqua" pitchFamily="18" charset="0"/>
                        </a:rPr>
                        <a:t>Tape stitching</a:t>
                      </a:r>
                      <a:r>
                        <a:rPr lang="en-IN" sz="1600" baseline="0" dirty="0">
                          <a:solidFill>
                            <a:schemeClr val="tx1"/>
                          </a:solidFill>
                          <a:latin typeface="Book Antiqua" pitchFamily="18" charset="0"/>
                        </a:rPr>
                        <a:t> in hot air oven</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3399"/>
                    </a:solidFill>
                  </a:tcPr>
                </a:tc>
                <a:extLst>
                  <a:ext uri="{0D108BD9-81ED-4DB2-BD59-A6C34878D82A}">
                    <a16:rowId xmlns="" xmlns:a16="http://schemas.microsoft.com/office/drawing/2014/main" val="10007"/>
                  </a:ext>
                </a:extLst>
              </a:tr>
              <a:tr h="504856">
                <a:tc>
                  <a:txBody>
                    <a:bodyPr/>
                    <a:lstStyle/>
                    <a:p>
                      <a:pPr algn="ctr"/>
                      <a:r>
                        <a:rPr lang="en-IN" sz="1600" dirty="0">
                          <a:solidFill>
                            <a:schemeClr val="tx1"/>
                          </a:solidFill>
                          <a:latin typeface="Book Antiqua" pitchFamily="18" charset="0"/>
                        </a:rPr>
                        <a:t>Tape</a:t>
                      </a:r>
                      <a:r>
                        <a:rPr lang="en-IN" sz="1600" baseline="0" dirty="0">
                          <a:solidFill>
                            <a:schemeClr val="tx1"/>
                          </a:solidFill>
                          <a:latin typeface="Book Antiqua" pitchFamily="18" charset="0"/>
                        </a:rPr>
                        <a:t> Hot &amp; cold process in chilled Roll (Annealing) </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 xmlns:a16="http://schemas.microsoft.com/office/drawing/2014/main" val="10008"/>
                  </a:ext>
                </a:extLst>
              </a:tr>
              <a:tr h="504856">
                <a:tc>
                  <a:txBody>
                    <a:bodyPr/>
                    <a:lstStyle/>
                    <a:p>
                      <a:pPr algn="ctr"/>
                      <a:r>
                        <a:rPr lang="en-IN" sz="1600" dirty="0">
                          <a:solidFill>
                            <a:schemeClr val="tx1"/>
                          </a:solidFill>
                          <a:latin typeface="Book Antiqua" pitchFamily="18" charset="0"/>
                        </a:rPr>
                        <a:t>Tape-Winding  (Bobbin</a:t>
                      </a:r>
                      <a:r>
                        <a:rPr lang="en-IN" sz="1600" baseline="0" dirty="0">
                          <a:solidFill>
                            <a:schemeClr val="tx1"/>
                          </a:solidFill>
                          <a:latin typeface="Book Antiqua" pitchFamily="18" charset="0"/>
                        </a:rPr>
                        <a:t> –winders)</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10009"/>
                  </a:ext>
                </a:extLst>
              </a:tr>
              <a:tr h="504856">
                <a:tc>
                  <a:txBody>
                    <a:bodyPr/>
                    <a:lstStyle/>
                    <a:p>
                      <a:pPr algn="ctr"/>
                      <a:r>
                        <a:rPr lang="en-IN" sz="1600" dirty="0">
                          <a:solidFill>
                            <a:schemeClr val="tx1"/>
                          </a:solidFill>
                          <a:latin typeface="Book Antiqua" pitchFamily="18" charset="0"/>
                        </a:rPr>
                        <a:t>Bobbin</a:t>
                      </a:r>
                      <a:r>
                        <a:rPr lang="en-IN" sz="1600" baseline="0" dirty="0">
                          <a:solidFill>
                            <a:schemeClr val="tx1"/>
                          </a:solidFill>
                          <a:latin typeface="Book Antiqua" pitchFamily="18" charset="0"/>
                        </a:rPr>
                        <a:t> checking  &amp; Cleaning </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00"/>
                    </a:solidFill>
                  </a:tcPr>
                </a:tc>
                <a:extLst>
                  <a:ext uri="{0D108BD9-81ED-4DB2-BD59-A6C34878D82A}">
                    <a16:rowId xmlns="" xmlns:a16="http://schemas.microsoft.com/office/drawing/2014/main" val="10010"/>
                  </a:ext>
                </a:extLst>
              </a:tr>
              <a:tr h="504856">
                <a:tc>
                  <a:txBody>
                    <a:bodyPr/>
                    <a:lstStyle/>
                    <a:p>
                      <a:pPr algn="ctr"/>
                      <a:r>
                        <a:rPr lang="en-IN" sz="1600" dirty="0">
                          <a:solidFill>
                            <a:schemeClr val="tx1"/>
                          </a:solidFill>
                          <a:latin typeface="Book Antiqua" pitchFamily="18" charset="0"/>
                        </a:rPr>
                        <a:t>Fabric weaving in loom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FF"/>
                    </a:solidFill>
                  </a:tcPr>
                </a:tc>
                <a:extLst>
                  <a:ext uri="{0D108BD9-81ED-4DB2-BD59-A6C34878D82A}">
                    <a16:rowId xmlns="" xmlns:a16="http://schemas.microsoft.com/office/drawing/2014/main" val="10011"/>
                  </a:ext>
                </a:extLst>
              </a:tr>
              <a:tr h="504856">
                <a:tc>
                  <a:txBody>
                    <a:bodyPr/>
                    <a:lstStyle/>
                    <a:p>
                      <a:pPr algn="ctr"/>
                      <a:r>
                        <a:rPr lang="en-IN" sz="1600" dirty="0">
                          <a:solidFill>
                            <a:schemeClr val="tx1"/>
                          </a:solidFill>
                          <a:latin typeface="Book Antiqua" pitchFamily="18" charset="0"/>
                        </a:rPr>
                        <a:t>Fabric</a:t>
                      </a:r>
                      <a:r>
                        <a:rPr lang="en-IN" sz="1600" baseline="0" dirty="0">
                          <a:solidFill>
                            <a:schemeClr val="tx1"/>
                          </a:solidFill>
                          <a:latin typeface="Book Antiqua" pitchFamily="18" charset="0"/>
                        </a:rPr>
                        <a:t> Roll Cut, Checking &amp; Stocking </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99"/>
                    </a:solidFill>
                  </a:tcPr>
                </a:tc>
                <a:extLst>
                  <a:ext uri="{0D108BD9-81ED-4DB2-BD59-A6C34878D82A}">
                    <a16:rowId xmlns="" xmlns:a16="http://schemas.microsoft.com/office/drawing/2014/main" val="10012"/>
                  </a:ext>
                </a:extLst>
              </a:tr>
            </a:tbl>
          </a:graphicData>
        </a:graphic>
      </p:graphicFrame>
      <p:sp>
        <p:nvSpPr>
          <p:cNvPr id="8" name="Down Arrow 7"/>
          <p:cNvSpPr/>
          <p:nvPr/>
        </p:nvSpPr>
        <p:spPr>
          <a:xfrm>
            <a:off x="5861586" y="1159100"/>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9" name="Down Arrow 8"/>
          <p:cNvSpPr/>
          <p:nvPr/>
        </p:nvSpPr>
        <p:spPr>
          <a:xfrm>
            <a:off x="5861586" y="1641640"/>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0" name="Down Arrow 9"/>
          <p:cNvSpPr/>
          <p:nvPr/>
        </p:nvSpPr>
        <p:spPr>
          <a:xfrm>
            <a:off x="5861586" y="2162602"/>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1" name="Down Arrow 10"/>
          <p:cNvSpPr/>
          <p:nvPr/>
        </p:nvSpPr>
        <p:spPr>
          <a:xfrm>
            <a:off x="5861586" y="2678558"/>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2" name="Down Arrow 11"/>
          <p:cNvSpPr/>
          <p:nvPr/>
        </p:nvSpPr>
        <p:spPr>
          <a:xfrm>
            <a:off x="5861586" y="3159796"/>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3" name="Down Arrow 12"/>
          <p:cNvSpPr/>
          <p:nvPr/>
        </p:nvSpPr>
        <p:spPr>
          <a:xfrm>
            <a:off x="5861586" y="3655938"/>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4" name="Down Arrow 13"/>
          <p:cNvSpPr/>
          <p:nvPr/>
        </p:nvSpPr>
        <p:spPr>
          <a:xfrm>
            <a:off x="5861586" y="4188326"/>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5" name="Down Arrow 14"/>
          <p:cNvSpPr/>
          <p:nvPr/>
        </p:nvSpPr>
        <p:spPr>
          <a:xfrm>
            <a:off x="5861586" y="4675826"/>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6" name="Down Arrow 15"/>
          <p:cNvSpPr/>
          <p:nvPr/>
        </p:nvSpPr>
        <p:spPr>
          <a:xfrm>
            <a:off x="5861586" y="5193778"/>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7" name="Down Arrow 16"/>
          <p:cNvSpPr/>
          <p:nvPr/>
        </p:nvSpPr>
        <p:spPr>
          <a:xfrm>
            <a:off x="5861586" y="5700827"/>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8" name="Down Arrow 17"/>
          <p:cNvSpPr/>
          <p:nvPr/>
        </p:nvSpPr>
        <p:spPr>
          <a:xfrm>
            <a:off x="5861586" y="6199613"/>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9" name="Down Arrow 18"/>
          <p:cNvSpPr/>
          <p:nvPr/>
        </p:nvSpPr>
        <p:spPr>
          <a:xfrm>
            <a:off x="5861586" y="692297"/>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20" name="Down Arrow 19"/>
          <p:cNvSpPr/>
          <p:nvPr/>
        </p:nvSpPr>
        <p:spPr>
          <a:xfrm>
            <a:off x="5861586" y="6700806"/>
            <a:ext cx="177732"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pic>
        <p:nvPicPr>
          <p:cNvPr id="22" name="Picture 2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23" name="Footer Placeholder 4">
            <a:extLst>
              <a:ext uri="{FF2B5EF4-FFF2-40B4-BE49-F238E27FC236}">
                <a16:creationId xmlns="" xmlns:a16="http://schemas.microsoft.com/office/drawing/2014/main" id="{28CF695C-9A24-4EB2-9D15-6CDFF2455AD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678488" y="0"/>
            <a:ext cx="9144000" cy="6857999"/>
          </a:xfrm>
        </p:spPr>
        <p:txBody>
          <a:bodyPr>
            <a:normAutofit/>
          </a:bodyPr>
          <a:lstStyle/>
          <a:p>
            <a:pPr marL="0" indent="0" algn="ctr">
              <a:buNone/>
            </a:pPr>
            <a:r>
              <a:rPr lang="en-IN" sz="2000" b="1" dirty="0"/>
              <a:t>Process Flow Chart </a:t>
            </a:r>
          </a:p>
          <a:p>
            <a:endParaRPr lang="en-IN" sz="1400" b="1" u="sng" dirty="0"/>
          </a:p>
        </p:txBody>
      </p:sp>
      <p:graphicFrame>
        <p:nvGraphicFramePr>
          <p:cNvPr id="7" name="Table 6"/>
          <p:cNvGraphicFramePr>
            <a:graphicFrameLocks noGrp="1"/>
          </p:cNvGraphicFramePr>
          <p:nvPr>
            <p:extLst>
              <p:ext uri="{D42A27DB-BD31-4B8C-83A1-F6EECF244321}">
                <p14:modId xmlns:p14="http://schemas.microsoft.com/office/powerpoint/2010/main" val="1357060653"/>
              </p:ext>
            </p:extLst>
          </p:nvPr>
        </p:nvGraphicFramePr>
        <p:xfrm>
          <a:off x="880947" y="345704"/>
          <a:ext cx="10370633" cy="6291485"/>
        </p:xfrm>
        <a:graphic>
          <a:graphicData uri="http://schemas.openxmlformats.org/drawingml/2006/table">
            <a:tbl>
              <a:tblPr firstRow="1" bandRow="1">
                <a:tableStyleId>{2D5ABB26-0587-4C30-8999-92F81FD0307C}</a:tableStyleId>
              </a:tblPr>
              <a:tblGrid>
                <a:gridCol w="10370633">
                  <a:extLst>
                    <a:ext uri="{9D8B030D-6E8A-4147-A177-3AD203B41FA5}">
                      <a16:colId xmlns="" xmlns:a16="http://schemas.microsoft.com/office/drawing/2014/main" val="20000"/>
                    </a:ext>
                  </a:extLst>
                </a:gridCol>
              </a:tblGrid>
              <a:tr h="508751">
                <a:tc>
                  <a:txBody>
                    <a:bodyPr/>
                    <a:lstStyle/>
                    <a:p>
                      <a:pPr algn="ctr"/>
                      <a:r>
                        <a:rPr lang="en-IN" sz="1600" dirty="0">
                          <a:latin typeface="Book Antiqua" pitchFamily="18" charset="0"/>
                        </a:rPr>
                        <a:t>Printing (On auto Carona</a:t>
                      </a:r>
                      <a:r>
                        <a:rPr lang="en-IN" sz="1600" baseline="0" dirty="0">
                          <a:latin typeface="Book Antiqua" pitchFamily="18" charset="0"/>
                        </a:rPr>
                        <a:t> </a:t>
                      </a:r>
                      <a:r>
                        <a:rPr lang="en-IN" sz="1600" baseline="0" dirty="0">
                          <a:solidFill>
                            <a:schemeClr val="tx1"/>
                          </a:solidFill>
                          <a:latin typeface="Book Antiqua" pitchFamily="18" charset="0"/>
                        </a:rPr>
                        <a:t>Machine</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FF"/>
                    </a:solidFill>
                  </a:tcPr>
                </a:tc>
                <a:extLst>
                  <a:ext uri="{0D108BD9-81ED-4DB2-BD59-A6C34878D82A}">
                    <a16:rowId xmlns="" xmlns:a16="http://schemas.microsoft.com/office/drawing/2014/main" val="10000"/>
                  </a:ext>
                </a:extLst>
              </a:tr>
              <a:tr h="508751">
                <a:tc>
                  <a:txBody>
                    <a:bodyPr/>
                    <a:lstStyle/>
                    <a:p>
                      <a:pPr algn="ctr"/>
                      <a:r>
                        <a:rPr lang="en-IN" sz="1600" dirty="0">
                          <a:latin typeface="Book Antiqua" pitchFamily="18" charset="0"/>
                        </a:rPr>
                        <a:t>Printed</a:t>
                      </a:r>
                      <a:r>
                        <a:rPr lang="en-IN" sz="1600" baseline="0" dirty="0">
                          <a:latin typeface="Book Antiqua" pitchFamily="18" charset="0"/>
                        </a:rPr>
                        <a:t> fabric cutting in </a:t>
                      </a:r>
                      <a:r>
                        <a:rPr lang="en-IN" sz="1600" baseline="0" dirty="0">
                          <a:solidFill>
                            <a:schemeClr val="tx1"/>
                          </a:solidFill>
                          <a:latin typeface="Book Antiqua" pitchFamily="18" charset="0"/>
                        </a:rPr>
                        <a:t>pieces</a:t>
                      </a:r>
                      <a:endParaRPr lang="en-IN" sz="1600" dirty="0">
                        <a:solidFill>
                          <a:schemeClr val="tx1"/>
                        </a:solidFill>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1"/>
                  </a:ext>
                </a:extLst>
              </a:tr>
              <a:tr h="508751">
                <a:tc>
                  <a:txBody>
                    <a:bodyPr/>
                    <a:lstStyle/>
                    <a:p>
                      <a:pPr algn="ctr"/>
                      <a:r>
                        <a:rPr lang="en-IN" sz="1600" dirty="0">
                          <a:latin typeface="Book Antiqua" pitchFamily="18" charset="0"/>
                        </a:rPr>
                        <a:t>Cutted</a:t>
                      </a:r>
                      <a:r>
                        <a:rPr lang="en-IN" sz="1600" baseline="0" dirty="0">
                          <a:latin typeface="Book Antiqua" pitchFamily="18" charset="0"/>
                        </a:rPr>
                        <a:t> pieces checking &amp; Sorting</a:t>
                      </a:r>
                      <a:endParaRPr lang="en-IN" sz="1600" dirty="0">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2"/>
                  </a:ext>
                </a:extLst>
              </a:tr>
              <a:tr h="508751">
                <a:tc>
                  <a:txBody>
                    <a:bodyPr/>
                    <a:lstStyle/>
                    <a:p>
                      <a:pPr algn="ctr"/>
                      <a:r>
                        <a:rPr lang="en-IN" sz="1600" dirty="0">
                          <a:latin typeface="Book Antiqua" pitchFamily="18" charset="0"/>
                        </a:rPr>
                        <a:t>Valve</a:t>
                      </a:r>
                      <a:r>
                        <a:rPr lang="en-IN" sz="1600" baseline="0" dirty="0">
                          <a:latin typeface="Book Antiqua" pitchFamily="18" charset="0"/>
                        </a:rPr>
                        <a:t> Forming</a:t>
                      </a:r>
                      <a:endParaRPr lang="en-IN" sz="1600" dirty="0">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 xmlns:a16="http://schemas.microsoft.com/office/drawing/2014/main" val="10003"/>
                  </a:ext>
                </a:extLst>
              </a:tr>
              <a:tr h="508751">
                <a:tc>
                  <a:txBody>
                    <a:bodyPr/>
                    <a:lstStyle/>
                    <a:p>
                      <a:pPr algn="ctr"/>
                      <a:r>
                        <a:rPr lang="en-IN" sz="1600" dirty="0">
                          <a:latin typeface="Book Antiqua" pitchFamily="18" charset="0"/>
                        </a:rPr>
                        <a:t>Valve</a:t>
                      </a:r>
                      <a:r>
                        <a:rPr lang="en-IN" sz="1600" baseline="0" dirty="0">
                          <a:latin typeface="Book Antiqua" pitchFamily="18" charset="0"/>
                        </a:rPr>
                        <a:t> Forming</a:t>
                      </a:r>
                      <a:endParaRPr lang="en-IN" sz="1600" dirty="0">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extLst>
                  <a:ext uri="{0D108BD9-81ED-4DB2-BD59-A6C34878D82A}">
                    <a16:rowId xmlns="" xmlns:a16="http://schemas.microsoft.com/office/drawing/2014/main" val="10004"/>
                  </a:ext>
                </a:extLst>
              </a:tr>
              <a:tr h="508751">
                <a:tc>
                  <a:txBody>
                    <a:bodyPr/>
                    <a:lstStyle/>
                    <a:p>
                      <a:pPr algn="ctr"/>
                      <a:r>
                        <a:rPr lang="en-IN" sz="1600" dirty="0">
                          <a:latin typeface="Book Antiqua" pitchFamily="18" charset="0"/>
                        </a:rPr>
                        <a:t>Bag bottom stitching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 xmlns:a16="http://schemas.microsoft.com/office/drawing/2014/main" val="10005"/>
                  </a:ext>
                </a:extLst>
              </a:tr>
              <a:tr h="695224">
                <a:tc>
                  <a:txBody>
                    <a:bodyPr/>
                    <a:lstStyle/>
                    <a:p>
                      <a:pPr algn="ctr"/>
                      <a:r>
                        <a:rPr lang="en-IN" sz="1600" dirty="0">
                          <a:latin typeface="Book Antiqua" pitchFamily="18" charset="0"/>
                        </a:rPr>
                        <a:t>Bag Quality Checking &amp; Segregate (All</a:t>
                      </a:r>
                      <a:r>
                        <a:rPr lang="en-IN" sz="1600" baseline="0" dirty="0">
                          <a:latin typeface="Book Antiqua" pitchFamily="18" charset="0"/>
                        </a:rPr>
                        <a:t> quality parameter’s i.e. Size Weaving, Printing, Weight, strength, stitching) etc. </a:t>
                      </a:r>
                      <a:endParaRPr lang="en-IN" sz="1600" dirty="0">
                        <a:latin typeface="Book Antiqua"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99"/>
                    </a:solidFill>
                  </a:tcPr>
                </a:tc>
                <a:extLst>
                  <a:ext uri="{0D108BD9-81ED-4DB2-BD59-A6C34878D82A}">
                    <a16:rowId xmlns="" xmlns:a16="http://schemas.microsoft.com/office/drawing/2014/main" val="10006"/>
                  </a:ext>
                </a:extLst>
              </a:tr>
              <a:tr h="508751">
                <a:tc>
                  <a:txBody>
                    <a:bodyPr/>
                    <a:lstStyle/>
                    <a:p>
                      <a:pPr algn="ctr"/>
                      <a:r>
                        <a:rPr lang="en-IN" sz="1600" dirty="0">
                          <a:latin typeface="Book Antiqua" pitchFamily="18" charset="0"/>
                        </a:rPr>
                        <a:t>Counting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extLst>
                  <a:ext uri="{0D108BD9-81ED-4DB2-BD59-A6C34878D82A}">
                    <a16:rowId xmlns="" xmlns:a16="http://schemas.microsoft.com/office/drawing/2014/main" val="10007"/>
                  </a:ext>
                </a:extLst>
              </a:tr>
              <a:tr h="508751">
                <a:tc>
                  <a:txBody>
                    <a:bodyPr/>
                    <a:lstStyle/>
                    <a:p>
                      <a:pPr algn="ctr"/>
                      <a:r>
                        <a:rPr lang="en-IN" sz="1600" dirty="0">
                          <a:latin typeface="Book Antiqua" pitchFamily="18" charset="0"/>
                        </a:rPr>
                        <a:t>Bailing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extLst>
                  <a:ext uri="{0D108BD9-81ED-4DB2-BD59-A6C34878D82A}">
                    <a16:rowId xmlns="" xmlns:a16="http://schemas.microsoft.com/office/drawing/2014/main" val="10008"/>
                  </a:ext>
                </a:extLst>
              </a:tr>
              <a:tr h="508751">
                <a:tc>
                  <a:txBody>
                    <a:bodyPr/>
                    <a:lstStyle/>
                    <a:p>
                      <a:pPr algn="ctr"/>
                      <a:r>
                        <a:rPr lang="en-IN" sz="1600" dirty="0">
                          <a:latin typeface="Book Antiqua" pitchFamily="18" charset="0"/>
                        </a:rPr>
                        <a:t>Weightment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extLst>
                  <a:ext uri="{0D108BD9-81ED-4DB2-BD59-A6C34878D82A}">
                    <a16:rowId xmlns="" xmlns:a16="http://schemas.microsoft.com/office/drawing/2014/main" val="10009"/>
                  </a:ext>
                </a:extLst>
              </a:tr>
              <a:tr h="508751">
                <a:tc>
                  <a:txBody>
                    <a:bodyPr/>
                    <a:lstStyle/>
                    <a:p>
                      <a:pPr algn="ctr"/>
                      <a:r>
                        <a:rPr lang="en-IN" sz="1600" dirty="0">
                          <a:latin typeface="Book Antiqua" pitchFamily="18" charset="0"/>
                        </a:rPr>
                        <a:t>3</a:t>
                      </a:r>
                      <a:r>
                        <a:rPr lang="en-IN" sz="1600" baseline="30000" dirty="0">
                          <a:latin typeface="Book Antiqua" pitchFamily="18" charset="0"/>
                        </a:rPr>
                        <a:t>rd</a:t>
                      </a:r>
                      <a:r>
                        <a:rPr lang="en-IN" sz="1600" dirty="0">
                          <a:latin typeface="Book Antiqua" pitchFamily="18" charset="0"/>
                        </a:rPr>
                        <a:t> party inspection ( ISOIL)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FF"/>
                    </a:solidFill>
                  </a:tcPr>
                </a:tc>
                <a:extLst>
                  <a:ext uri="{0D108BD9-81ED-4DB2-BD59-A6C34878D82A}">
                    <a16:rowId xmlns="" xmlns:a16="http://schemas.microsoft.com/office/drawing/2014/main" val="10010"/>
                  </a:ext>
                </a:extLst>
              </a:tr>
              <a:tr h="508751">
                <a:tc>
                  <a:txBody>
                    <a:bodyPr/>
                    <a:lstStyle/>
                    <a:p>
                      <a:pPr algn="ctr"/>
                      <a:r>
                        <a:rPr lang="en-IN" sz="1600" dirty="0">
                          <a:latin typeface="Book Antiqua" pitchFamily="18" charset="0"/>
                        </a:rPr>
                        <a:t>Finish Bag for</a:t>
                      </a:r>
                      <a:r>
                        <a:rPr lang="en-IN" sz="1600" baseline="0" dirty="0">
                          <a:latin typeface="Book Antiqua" pitchFamily="18" charset="0"/>
                        </a:rPr>
                        <a:t> </a:t>
                      </a:r>
                      <a:r>
                        <a:rPr lang="en-IN" sz="1600" dirty="0">
                          <a:latin typeface="Book Antiqua" pitchFamily="18" charset="0"/>
                        </a:rPr>
                        <a:t>Dispatch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00"/>
                    </a:solidFill>
                  </a:tcPr>
                </a:tc>
                <a:extLst>
                  <a:ext uri="{0D108BD9-81ED-4DB2-BD59-A6C34878D82A}">
                    <a16:rowId xmlns="" xmlns:a16="http://schemas.microsoft.com/office/drawing/2014/main" val="10011"/>
                  </a:ext>
                </a:extLst>
              </a:tr>
            </a:tbl>
          </a:graphicData>
        </a:graphic>
      </p:graphicFrame>
      <p:sp>
        <p:nvSpPr>
          <p:cNvPr id="8" name="Down Arrow 7"/>
          <p:cNvSpPr/>
          <p:nvPr/>
        </p:nvSpPr>
        <p:spPr>
          <a:xfrm>
            <a:off x="6149688" y="759265"/>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9" name="Down Arrow 8"/>
          <p:cNvSpPr/>
          <p:nvPr/>
        </p:nvSpPr>
        <p:spPr>
          <a:xfrm>
            <a:off x="6149688" y="1268758"/>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0" name="Down Arrow 9"/>
          <p:cNvSpPr/>
          <p:nvPr/>
        </p:nvSpPr>
        <p:spPr>
          <a:xfrm>
            <a:off x="6149688" y="1786190"/>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1" name="Down Arrow 10"/>
          <p:cNvSpPr/>
          <p:nvPr/>
        </p:nvSpPr>
        <p:spPr>
          <a:xfrm>
            <a:off x="6149688" y="2298336"/>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2" name="Down Arrow 11"/>
          <p:cNvSpPr/>
          <p:nvPr/>
        </p:nvSpPr>
        <p:spPr>
          <a:xfrm>
            <a:off x="6149688" y="2784201"/>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3" name="Down Arrow 12"/>
          <p:cNvSpPr/>
          <p:nvPr/>
        </p:nvSpPr>
        <p:spPr>
          <a:xfrm>
            <a:off x="6149688" y="3309313"/>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4" name="Down Arrow 13"/>
          <p:cNvSpPr/>
          <p:nvPr/>
        </p:nvSpPr>
        <p:spPr>
          <a:xfrm>
            <a:off x="6149688" y="4006371"/>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5" name="Down Arrow 14"/>
          <p:cNvSpPr/>
          <p:nvPr/>
        </p:nvSpPr>
        <p:spPr>
          <a:xfrm>
            <a:off x="6149688" y="4514325"/>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6" name="Down Arrow 15"/>
          <p:cNvSpPr/>
          <p:nvPr/>
        </p:nvSpPr>
        <p:spPr>
          <a:xfrm>
            <a:off x="6149688" y="5012904"/>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7" name="Down Arrow 16"/>
          <p:cNvSpPr/>
          <p:nvPr/>
        </p:nvSpPr>
        <p:spPr>
          <a:xfrm>
            <a:off x="6149688" y="5529875"/>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sp>
        <p:nvSpPr>
          <p:cNvPr id="18" name="Down Arrow 17"/>
          <p:cNvSpPr/>
          <p:nvPr/>
        </p:nvSpPr>
        <p:spPr>
          <a:xfrm>
            <a:off x="6149688" y="6049018"/>
            <a:ext cx="144000" cy="180000"/>
          </a:xfrm>
          <a:prstGeom prst="down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pic>
        <p:nvPicPr>
          <p:cNvPr id="20" name="Picture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21" name="Footer Placeholder 4">
            <a:extLst>
              <a:ext uri="{FF2B5EF4-FFF2-40B4-BE49-F238E27FC236}">
                <a16:creationId xmlns="" xmlns:a16="http://schemas.microsoft.com/office/drawing/2014/main" id="{A1968709-B4BF-4BE4-86D2-547C7ACE49B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9"/>
          <p:cNvPicPr>
            <a:picLocks noGrp="1" noChangeAspect="1"/>
          </p:cNvPicPr>
          <p:nvPr>
            <p:ph idx="1"/>
          </p:nvPr>
        </p:nvPicPr>
        <p:blipFill>
          <a:blip r:embed="rId2"/>
          <a:stretch>
            <a:fillRect/>
          </a:stretch>
        </p:blipFill>
        <p:spPr>
          <a:xfrm>
            <a:off x="2104821" y="2277187"/>
            <a:ext cx="1676545" cy="1828959"/>
          </a:xfrm>
          <a:prstGeom prst="roundRect">
            <a:avLst>
              <a:gd name="adj" fmla="val 16667"/>
            </a:avLst>
          </a:prstGeom>
          <a:ln w="38100">
            <a:solidFill>
              <a:schemeClr val="tx1"/>
            </a:solidFill>
          </a:ln>
          <a:effectLst>
            <a:outerShdw blurRad="50800" dist="101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4577899" y="1224765"/>
            <a:ext cx="3397085" cy="584775"/>
          </a:xfrm>
          <a:prstGeom prst="rect">
            <a:avLst/>
          </a:prstGeom>
          <a:noFill/>
        </p:spPr>
        <p:txBody>
          <a:bodyPr wrap="none" lIns="91440" tIns="45720" rIns="91440" bIns="45720">
            <a:spAutoFit/>
          </a:bodyPr>
          <a:lstStyle/>
          <a:p>
            <a:pPr algn="ctr"/>
            <a:r>
              <a:rPr lang="en-US" sz="3200" b="1" dirty="0">
                <a:ln w="12700" cmpd="sng">
                  <a:solidFill>
                    <a:schemeClr val="accent4"/>
                  </a:solidFill>
                  <a:prstDash val="solid"/>
                </a:ln>
                <a:effectLst>
                  <a:outerShdw blurRad="50800" dist="38100" dir="2700000" algn="tl" rotWithShape="0">
                    <a:prstClr val="black">
                      <a:alpha val="40000"/>
                    </a:prstClr>
                  </a:outerShdw>
                </a:effectLst>
                <a:latin typeface="Book Antiqua" pitchFamily="18" charset="0"/>
              </a:rPr>
              <a:t>Directors Photos </a:t>
            </a:r>
          </a:p>
        </p:txBody>
      </p:sp>
      <p:pic>
        <p:nvPicPr>
          <p:cNvPr id="8" name="Picture 7"/>
          <p:cNvPicPr>
            <a:picLocks noChangeAspect="1"/>
          </p:cNvPicPr>
          <p:nvPr/>
        </p:nvPicPr>
        <p:blipFill>
          <a:blip r:embed="rId3"/>
          <a:stretch>
            <a:fillRect/>
          </a:stretch>
        </p:blipFill>
        <p:spPr>
          <a:xfrm>
            <a:off x="5440219" y="2263796"/>
            <a:ext cx="1597290" cy="1828959"/>
          </a:xfrm>
          <a:prstGeom prst="roundRect">
            <a:avLst>
              <a:gd name="adj" fmla="val 16667"/>
            </a:avLst>
          </a:prstGeom>
          <a:ln w="38100">
            <a:solidFill>
              <a:schemeClr val="tx1"/>
            </a:solidFill>
          </a:ln>
          <a:effectLst>
            <a:outerShdw blurRad="50800" dist="101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a:stretch>
            <a:fillRect/>
          </a:stretch>
        </p:blipFill>
        <p:spPr>
          <a:xfrm>
            <a:off x="8660233" y="2263796"/>
            <a:ext cx="1597290" cy="1828959"/>
          </a:xfrm>
          <a:prstGeom prst="roundRect">
            <a:avLst>
              <a:gd name="adj" fmla="val 16667"/>
            </a:avLst>
          </a:prstGeom>
          <a:ln w="38100">
            <a:solidFill>
              <a:schemeClr val="tx1"/>
            </a:solidFill>
          </a:ln>
          <a:effectLst>
            <a:outerShdw blurRad="50800" dist="101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1295138" y="4251167"/>
            <a:ext cx="3076483" cy="369332"/>
          </a:xfrm>
          <a:prstGeom prst="rect">
            <a:avLst/>
          </a:prstGeom>
        </p:spPr>
        <p:txBody>
          <a:bodyPr wrap="none">
            <a:spAutoFit/>
          </a:bodyPr>
          <a:lstStyle/>
          <a:p>
            <a:r>
              <a:rPr lang="en-IN" dirty="0">
                <a:latin typeface="Book Antiqua" pitchFamily="18" charset="0"/>
              </a:rPr>
              <a:t>Shri.</a:t>
            </a:r>
            <a:r>
              <a:rPr lang="en-US" dirty="0">
                <a:latin typeface="Book Antiqua" pitchFamily="18" charset="0"/>
              </a:rPr>
              <a:t> Nemchand </a:t>
            </a:r>
            <a:r>
              <a:rPr lang="en-IN" dirty="0">
                <a:latin typeface="Book Antiqua" pitchFamily="18" charset="0"/>
              </a:rPr>
              <a:t>C. Sanghvi </a:t>
            </a:r>
          </a:p>
        </p:txBody>
      </p:sp>
      <p:sp>
        <p:nvSpPr>
          <p:cNvPr id="11" name="Rectangle 10"/>
          <p:cNvSpPr/>
          <p:nvPr/>
        </p:nvSpPr>
        <p:spPr>
          <a:xfrm>
            <a:off x="8172308" y="4244676"/>
            <a:ext cx="2573140" cy="369332"/>
          </a:xfrm>
          <a:prstGeom prst="rect">
            <a:avLst/>
          </a:prstGeom>
        </p:spPr>
        <p:txBody>
          <a:bodyPr wrap="none">
            <a:spAutoFit/>
          </a:bodyPr>
          <a:lstStyle/>
          <a:p>
            <a:r>
              <a:rPr lang="en-IN" dirty="0">
                <a:latin typeface="Book Antiqua" pitchFamily="18" charset="0"/>
              </a:rPr>
              <a:t>Shri.Pritam N. Sanghvi</a:t>
            </a:r>
          </a:p>
        </p:txBody>
      </p:sp>
      <p:sp>
        <p:nvSpPr>
          <p:cNvPr id="12" name="Rectangle 11"/>
          <p:cNvSpPr/>
          <p:nvPr/>
        </p:nvSpPr>
        <p:spPr>
          <a:xfrm>
            <a:off x="5030562" y="4323851"/>
            <a:ext cx="2518638" cy="369332"/>
          </a:xfrm>
          <a:prstGeom prst="rect">
            <a:avLst/>
          </a:prstGeom>
        </p:spPr>
        <p:txBody>
          <a:bodyPr wrap="none">
            <a:spAutoFit/>
          </a:bodyPr>
          <a:lstStyle/>
          <a:p>
            <a:r>
              <a:rPr lang="en-IN" dirty="0">
                <a:latin typeface="Book Antiqua" pitchFamily="18" charset="0"/>
              </a:rPr>
              <a:t>Shri. Shital N. Sanghvi</a:t>
            </a:r>
          </a:p>
        </p:txBody>
      </p:sp>
      <p:sp>
        <p:nvSpPr>
          <p:cNvPr id="13" name="Rectangle 12"/>
          <p:cNvSpPr/>
          <p:nvPr/>
        </p:nvSpPr>
        <p:spPr>
          <a:xfrm>
            <a:off x="1782191" y="4580854"/>
            <a:ext cx="2031325" cy="369332"/>
          </a:xfrm>
          <a:prstGeom prst="rect">
            <a:avLst/>
          </a:prstGeom>
        </p:spPr>
        <p:txBody>
          <a:bodyPr wrap="none">
            <a:spAutoFit/>
          </a:bodyPr>
          <a:lstStyle/>
          <a:p>
            <a:r>
              <a:rPr lang="en-IN" dirty="0">
                <a:latin typeface="Book Antiqua" pitchFamily="18" charset="0"/>
              </a:rPr>
              <a:t>(Chaiman &amp; MD) 	</a:t>
            </a:r>
          </a:p>
        </p:txBody>
      </p:sp>
      <p:sp>
        <p:nvSpPr>
          <p:cNvPr id="14" name="Rectangle 13"/>
          <p:cNvSpPr/>
          <p:nvPr/>
        </p:nvSpPr>
        <p:spPr>
          <a:xfrm>
            <a:off x="5580090" y="4693183"/>
            <a:ext cx="1388522" cy="369332"/>
          </a:xfrm>
          <a:prstGeom prst="rect">
            <a:avLst/>
          </a:prstGeom>
        </p:spPr>
        <p:txBody>
          <a:bodyPr wrap="none">
            <a:spAutoFit/>
          </a:bodyPr>
          <a:lstStyle/>
          <a:p>
            <a:r>
              <a:rPr lang="en-IN" dirty="0">
                <a:latin typeface="Book Antiqua" pitchFamily="18" charset="0"/>
              </a:rPr>
              <a:t>(Joint. MD) </a:t>
            </a:r>
          </a:p>
        </p:txBody>
      </p:sp>
      <p:sp>
        <p:nvSpPr>
          <p:cNvPr id="15" name="Rectangle 14"/>
          <p:cNvSpPr/>
          <p:nvPr/>
        </p:nvSpPr>
        <p:spPr>
          <a:xfrm>
            <a:off x="8257150" y="4607110"/>
            <a:ext cx="2436886" cy="369332"/>
          </a:xfrm>
          <a:prstGeom prst="rect">
            <a:avLst/>
          </a:prstGeom>
        </p:spPr>
        <p:txBody>
          <a:bodyPr wrap="none">
            <a:spAutoFit/>
          </a:bodyPr>
          <a:lstStyle/>
          <a:p>
            <a:r>
              <a:rPr lang="en-IN" dirty="0">
                <a:latin typeface="Book Antiqua" pitchFamily="18" charset="0"/>
              </a:rPr>
              <a:t>(</a:t>
            </a:r>
            <a:r>
              <a:rPr lang="en-US" dirty="0">
                <a:latin typeface="Book Antiqua" pitchFamily="18" charset="0"/>
              </a:rPr>
              <a:t>Director Operations</a:t>
            </a:r>
            <a:r>
              <a:rPr lang="en-IN" dirty="0">
                <a:latin typeface="Book Antiqua" pitchFamily="18" charset="0"/>
              </a:rPr>
              <a:t>) </a:t>
            </a:r>
          </a:p>
        </p:txBody>
      </p:sp>
      <p:pic>
        <p:nvPicPr>
          <p:cNvPr id="17" name="Picture 1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8" name="Footer Placeholder 4">
            <a:extLst>
              <a:ext uri="{FF2B5EF4-FFF2-40B4-BE49-F238E27FC236}">
                <a16:creationId xmlns="" xmlns:a16="http://schemas.microsoft.com/office/drawing/2014/main" id="{099062BE-7395-4C0D-BA3A-415D66E5038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603854" y="416617"/>
            <a:ext cx="2953053" cy="584775"/>
          </a:xfrm>
          <a:prstGeom prst="rect">
            <a:avLst/>
          </a:prstGeom>
        </p:spPr>
        <p:txBody>
          <a:bodyPr wrap="none">
            <a:spAutoFit/>
          </a:bodyPr>
          <a:lstStyle/>
          <a:p>
            <a:r>
              <a:rPr lang="en-IN" sz="3200" b="1" dirty="0">
                <a:latin typeface="Book Antiqua" pitchFamily="18" charset="0"/>
              </a:rPr>
              <a:t>Achievements</a:t>
            </a:r>
            <a:r>
              <a:rPr lang="en-IN" sz="3200" dirty="0">
                <a:latin typeface="Book Antiqua" pitchFamily="18" charset="0"/>
              </a:rPr>
              <a:t> </a:t>
            </a:r>
          </a:p>
        </p:txBody>
      </p:sp>
      <p:sp>
        <p:nvSpPr>
          <p:cNvPr id="9" name="TextBox 8"/>
          <p:cNvSpPr txBox="1"/>
          <p:nvPr/>
        </p:nvSpPr>
        <p:spPr>
          <a:xfrm>
            <a:off x="1783369" y="6069996"/>
            <a:ext cx="3252094" cy="646331"/>
          </a:xfrm>
          <a:prstGeom prst="rect">
            <a:avLst/>
          </a:prstGeom>
          <a:noFill/>
        </p:spPr>
        <p:txBody>
          <a:bodyPr wrap="square" rtlCol="0">
            <a:spAutoFit/>
          </a:bodyPr>
          <a:lstStyle/>
          <a:p>
            <a:pPr algn="ctr"/>
            <a:r>
              <a:rPr lang="en-US" b="1" dirty="0">
                <a:latin typeface="Book Antiqua" pitchFamily="18" charset="0"/>
              </a:rPr>
              <a:t>Shilanyas Samaroh Award  20 July 2007</a:t>
            </a:r>
            <a:endParaRPr lang="en-IN" b="1" dirty="0">
              <a:latin typeface="Book Antiqua" pitchFamily="18" charset="0"/>
            </a:endParaRPr>
          </a:p>
        </p:txBody>
      </p:sp>
      <p:pic>
        <p:nvPicPr>
          <p:cNvPr id="2050"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4539" y="1001391"/>
            <a:ext cx="3960000" cy="5040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65" y="1001391"/>
            <a:ext cx="3960000" cy="5040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237418" y="6092008"/>
            <a:ext cx="3252094" cy="646331"/>
          </a:xfrm>
          <a:prstGeom prst="rect">
            <a:avLst/>
          </a:prstGeom>
          <a:noFill/>
        </p:spPr>
        <p:txBody>
          <a:bodyPr wrap="square" rtlCol="0">
            <a:spAutoFit/>
          </a:bodyPr>
          <a:lstStyle/>
          <a:p>
            <a:pPr algn="ctr"/>
            <a:r>
              <a:rPr lang="en-US" b="1" dirty="0">
                <a:latin typeface="Book Antiqua" pitchFamily="18" charset="0"/>
              </a:rPr>
              <a:t>Shri T. B. Chikkoba Award</a:t>
            </a:r>
          </a:p>
          <a:p>
            <a:pPr algn="ctr"/>
            <a:r>
              <a:rPr lang="en-US" b="1" dirty="0">
                <a:latin typeface="Book Antiqua" pitchFamily="18" charset="0"/>
              </a:rPr>
              <a:t>2008-2009</a:t>
            </a:r>
            <a:endParaRPr lang="en-IN" b="1" dirty="0">
              <a:latin typeface="Book Antiqua" pitchFamily="18" charset="0"/>
            </a:endParaRPr>
          </a:p>
        </p:txBody>
      </p:sp>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CA9FE91E-7832-42D2-97AA-DB14D3CF5BA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Documents\Presentation\New Company Profile_June 2015\Photos from Rao Tab\Awards &amp; other\Edited\0003.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00" y="734400"/>
            <a:ext cx="4572000" cy="5400000"/>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H:\Documents\Presentation\New Company Profile_June 2015\Photos from Rao Tab\Awards &amp; other\Edited\0004.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600" y="734400"/>
            <a:ext cx="4572000" cy="5400000"/>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83369" y="6170204"/>
            <a:ext cx="3252094" cy="646331"/>
          </a:xfrm>
          <a:prstGeom prst="rect">
            <a:avLst/>
          </a:prstGeom>
          <a:noFill/>
        </p:spPr>
        <p:txBody>
          <a:bodyPr wrap="square" rtlCol="0">
            <a:spAutoFit/>
          </a:bodyPr>
          <a:lstStyle/>
          <a:p>
            <a:pPr algn="ctr"/>
            <a:r>
              <a:rPr lang="en-US" b="1" dirty="0" err="1">
                <a:latin typeface="Book Antiqua" pitchFamily="18" charset="0"/>
              </a:rPr>
              <a:t>Bhaskar</a:t>
            </a:r>
            <a:r>
              <a:rPr lang="en-US" b="1" dirty="0">
                <a:latin typeface="Book Antiqua" pitchFamily="18" charset="0"/>
              </a:rPr>
              <a:t> Award </a:t>
            </a:r>
          </a:p>
          <a:p>
            <a:pPr algn="ctr"/>
            <a:r>
              <a:rPr lang="en-US" b="1" dirty="0">
                <a:latin typeface="Book Antiqua" pitchFamily="18" charset="0"/>
              </a:rPr>
              <a:t>2009</a:t>
            </a:r>
            <a:endParaRPr lang="en-IN" b="1" dirty="0">
              <a:latin typeface="Book Antiqua" pitchFamily="18" charset="0"/>
            </a:endParaRPr>
          </a:p>
        </p:txBody>
      </p:sp>
      <p:sp>
        <p:nvSpPr>
          <p:cNvPr id="9" name="TextBox 8"/>
          <p:cNvSpPr txBox="1"/>
          <p:nvPr/>
        </p:nvSpPr>
        <p:spPr>
          <a:xfrm>
            <a:off x="7323553" y="6183577"/>
            <a:ext cx="3252094" cy="646331"/>
          </a:xfrm>
          <a:prstGeom prst="rect">
            <a:avLst/>
          </a:prstGeom>
          <a:noFill/>
        </p:spPr>
        <p:txBody>
          <a:bodyPr wrap="square" rtlCol="0">
            <a:spAutoFit/>
          </a:bodyPr>
          <a:lstStyle/>
          <a:p>
            <a:pPr algn="ctr"/>
            <a:r>
              <a:rPr lang="en-US" b="1" dirty="0" err="1">
                <a:latin typeface="Book Antiqua" pitchFamily="18" charset="0"/>
              </a:rPr>
              <a:t>Plasto</a:t>
            </a:r>
            <a:r>
              <a:rPr lang="en-US" b="1" dirty="0">
                <a:latin typeface="Book Antiqua" pitchFamily="18" charset="0"/>
              </a:rPr>
              <a:t> Award </a:t>
            </a:r>
          </a:p>
          <a:p>
            <a:pPr algn="ctr"/>
            <a:r>
              <a:rPr lang="en-US" b="1" dirty="0">
                <a:latin typeface="Book Antiqua" pitchFamily="18" charset="0"/>
              </a:rPr>
              <a:t>2009</a:t>
            </a:r>
            <a:endParaRPr lang="en-IN" b="1" dirty="0">
              <a:latin typeface="Book Antiqua" pitchFamily="18" charset="0"/>
            </a:endParaRP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FC6B784F-BF1F-41D0-AA00-CF7FB8AB1A3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Documents\Presentation\New Company Profile_June 2015\Photos from Rao Tab\Awards &amp; other\Edited\0005.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200" y="734400"/>
            <a:ext cx="4572000" cy="5400000"/>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4099" name="Picture 3" descr="H:\Documents\Presentation\New Company Profile_June 2015\Photos from Rao Tab\Awards &amp; other\Edited\0006.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600" y="734400"/>
            <a:ext cx="4572000" cy="5400000"/>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64921" y="6170204"/>
            <a:ext cx="4121063" cy="646331"/>
          </a:xfrm>
          <a:prstGeom prst="rect">
            <a:avLst/>
          </a:prstGeom>
          <a:noFill/>
        </p:spPr>
        <p:txBody>
          <a:bodyPr wrap="square" rtlCol="0">
            <a:spAutoFit/>
          </a:bodyPr>
          <a:lstStyle/>
          <a:p>
            <a:pPr algn="ctr"/>
            <a:r>
              <a:rPr lang="en-US" b="1" dirty="0">
                <a:latin typeface="Book Antiqua" pitchFamily="18" charset="0"/>
              </a:rPr>
              <a:t>Maharashtra </a:t>
            </a:r>
            <a:r>
              <a:rPr lang="en-US" b="1" dirty="0" err="1">
                <a:latin typeface="Book Antiqua" pitchFamily="18" charset="0"/>
              </a:rPr>
              <a:t>Patrakar</a:t>
            </a:r>
            <a:r>
              <a:rPr lang="en-US" b="1" dirty="0">
                <a:latin typeface="Book Antiqua" pitchFamily="18" charset="0"/>
              </a:rPr>
              <a:t> </a:t>
            </a:r>
            <a:r>
              <a:rPr lang="en-US" b="1" dirty="0" err="1">
                <a:latin typeface="Book Antiqua" pitchFamily="18" charset="0"/>
              </a:rPr>
              <a:t>Sangh</a:t>
            </a:r>
            <a:r>
              <a:rPr lang="en-US" b="1" dirty="0">
                <a:latin typeface="Book Antiqua" pitchFamily="18" charset="0"/>
              </a:rPr>
              <a:t>  Award </a:t>
            </a:r>
          </a:p>
          <a:p>
            <a:pPr algn="ctr"/>
            <a:r>
              <a:rPr lang="en-US" b="1" dirty="0">
                <a:latin typeface="Book Antiqua" pitchFamily="18" charset="0"/>
              </a:rPr>
              <a:t>2009</a:t>
            </a:r>
            <a:endParaRPr lang="en-IN" b="1" dirty="0">
              <a:latin typeface="Book Antiqua" pitchFamily="18" charset="0"/>
            </a:endParaRPr>
          </a:p>
        </p:txBody>
      </p:sp>
      <p:sp>
        <p:nvSpPr>
          <p:cNvPr id="9" name="TextBox 8"/>
          <p:cNvSpPr txBox="1"/>
          <p:nvPr/>
        </p:nvSpPr>
        <p:spPr>
          <a:xfrm>
            <a:off x="6588444" y="6168938"/>
            <a:ext cx="4717464" cy="646331"/>
          </a:xfrm>
          <a:prstGeom prst="rect">
            <a:avLst/>
          </a:prstGeom>
          <a:noFill/>
        </p:spPr>
        <p:txBody>
          <a:bodyPr wrap="square" rtlCol="0">
            <a:spAutoFit/>
          </a:bodyPr>
          <a:lstStyle/>
          <a:p>
            <a:pPr algn="ctr"/>
            <a:r>
              <a:rPr lang="en-US" b="1" dirty="0">
                <a:latin typeface="Book Antiqua" pitchFamily="18" charset="0"/>
              </a:rPr>
              <a:t>Maharashtra Journalist Foundation Award </a:t>
            </a:r>
          </a:p>
          <a:p>
            <a:pPr algn="ctr"/>
            <a:r>
              <a:rPr lang="en-US" b="1" dirty="0">
                <a:latin typeface="Book Antiqua" pitchFamily="18" charset="0"/>
              </a:rPr>
              <a:t>2009</a:t>
            </a:r>
            <a:endParaRPr lang="en-IN" b="1" dirty="0">
              <a:latin typeface="Book Antiqua" pitchFamily="18" charset="0"/>
            </a:endParaRP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5667CD23-BB34-4CB8-9667-D3CE37CD1966}"/>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5113" y="287670"/>
            <a:ext cx="11681918" cy="6555641"/>
          </a:xfrm>
          <a:prstGeom prst="rect">
            <a:avLst/>
          </a:prstGeom>
        </p:spPr>
        <p:txBody>
          <a:bodyPr wrap="square">
            <a:spAutoFit/>
          </a:bodyPr>
          <a:lstStyle/>
          <a:p>
            <a:pPr algn="just">
              <a:lnSpc>
                <a:spcPct val="150000"/>
              </a:lnSpc>
            </a:pPr>
            <a:r>
              <a:rPr lang="en-IN" b="1" dirty="0">
                <a:latin typeface="Book Antiqua" pitchFamily="18" charset="0"/>
              </a:rPr>
              <a:t>					Manufacturing Unit</a:t>
            </a:r>
          </a:p>
          <a:p>
            <a:pPr algn="just">
              <a:lnSpc>
                <a:spcPct val="150000"/>
              </a:lnSpc>
            </a:pPr>
            <a:r>
              <a:rPr lang="en-IN" dirty="0">
                <a:latin typeface="Book Antiqua" pitchFamily="18" charset="0"/>
              </a:rPr>
              <a:t>		Located in the city of Kolhapur, (Maharashtra), we maintain top class 					manufacturing facilities across all departments like Tape making, Fabric Making 				and finally Bag making i.e. finishing. We are empowered with advance machineries and 			equipment's which are indispensable part of our production process and include :</a:t>
            </a:r>
            <a:br>
              <a:rPr lang="en-IN" dirty="0">
                <a:latin typeface="Book Antiqua" pitchFamily="18" charset="0"/>
              </a:rPr>
            </a:br>
            <a:r>
              <a:rPr lang="en-IN" dirty="0">
                <a:latin typeface="Book Antiqua" pitchFamily="18" charset="0"/>
              </a:rPr>
              <a:t>		</a:t>
            </a:r>
          </a:p>
          <a:p>
            <a:pPr algn="just">
              <a:lnSpc>
                <a:spcPct val="150000"/>
              </a:lnSpc>
            </a:pPr>
            <a:r>
              <a:rPr lang="en-IN" dirty="0">
                <a:latin typeface="Book Antiqua" pitchFamily="18" charset="0"/>
              </a:rPr>
              <a:t>		1.Tape Plants.		          6.</a:t>
            </a:r>
            <a:r>
              <a:rPr lang="en-US" dirty="0">
                <a:latin typeface="Book Antiqua" pitchFamily="18" charset="0"/>
              </a:rPr>
              <a:t>Stitching M/c’s.	 	          11.Bailing M/c’s.</a:t>
            </a:r>
            <a:endParaRPr lang="en-IN" dirty="0">
              <a:latin typeface="Book Antiqua" pitchFamily="18" charset="0"/>
            </a:endParaRPr>
          </a:p>
          <a:p>
            <a:pPr algn="just">
              <a:spcBef>
                <a:spcPts val="1200"/>
              </a:spcBef>
              <a:spcAft>
                <a:spcPts val="1200"/>
              </a:spcAft>
            </a:pPr>
            <a:r>
              <a:rPr lang="en-IN" dirty="0">
                <a:latin typeface="Book Antiqua" pitchFamily="18" charset="0"/>
              </a:rPr>
              <a:t>		2.Winders.	 	          7.Lamination Plants. 	 	          12.Chilling Plant.</a:t>
            </a:r>
          </a:p>
          <a:p>
            <a:pPr algn="just">
              <a:spcBef>
                <a:spcPts val="1200"/>
              </a:spcBef>
              <a:spcAft>
                <a:spcPts val="1200"/>
              </a:spcAft>
            </a:pPr>
            <a:r>
              <a:rPr lang="en-IN" dirty="0">
                <a:latin typeface="Book Antiqua" pitchFamily="18" charset="0"/>
              </a:rPr>
              <a:t>		3.Quality Testing Equipment’s    8.Liner Plants.		          13.Cooling Towers.</a:t>
            </a:r>
          </a:p>
          <a:p>
            <a:pPr algn="just">
              <a:lnSpc>
                <a:spcPct val="150000"/>
              </a:lnSpc>
              <a:spcBef>
                <a:spcPts val="600"/>
              </a:spcBef>
              <a:spcAft>
                <a:spcPts val="600"/>
              </a:spcAft>
            </a:pPr>
            <a:r>
              <a:rPr lang="en-IN" dirty="0">
                <a:latin typeface="Book Antiqua" pitchFamily="18" charset="0"/>
              </a:rPr>
              <a:t>		4.Weaving Looms. 	           9.PP Fibrillated Yarn making M/c.  14. Vavlomatic M/c’s.</a:t>
            </a:r>
          </a:p>
          <a:p>
            <a:pPr algn="just">
              <a:lnSpc>
                <a:spcPct val="150000"/>
              </a:lnSpc>
              <a:spcBef>
                <a:spcPts val="1200"/>
              </a:spcBef>
              <a:spcAft>
                <a:spcPts val="1200"/>
              </a:spcAft>
            </a:pPr>
            <a:r>
              <a:rPr lang="en-IN" dirty="0">
                <a:latin typeface="Book Antiqua" pitchFamily="18" charset="0"/>
              </a:rPr>
              <a:t>		5.</a:t>
            </a:r>
            <a:r>
              <a:rPr lang="en-US" dirty="0">
                <a:latin typeface="Book Antiqua" pitchFamily="18" charset="0"/>
              </a:rPr>
              <a:t> </a:t>
            </a:r>
            <a:r>
              <a:rPr lang="en-IN" dirty="0">
                <a:latin typeface="Book Antiqua" pitchFamily="18" charset="0"/>
              </a:rPr>
              <a:t>Printing</a:t>
            </a:r>
            <a:r>
              <a:rPr lang="en-US" dirty="0">
                <a:latin typeface="Book Antiqua" pitchFamily="18" charset="0"/>
              </a:rPr>
              <a:t> M/c’s		           10.</a:t>
            </a:r>
            <a:r>
              <a:rPr lang="en-IN" dirty="0">
                <a:latin typeface="Book Antiqua" pitchFamily="18" charset="0"/>
              </a:rPr>
              <a:t>BCS M/c.		          15. Spin Draw Windline 									              (lofil) M/c’s									                 				               				     	</a:t>
            </a: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81ED1E4A-1C19-44C8-BF7B-E172042D7E1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757607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Documents\Presentation\New Company Profile_June 2015\Photos from Rao Tab\Awards &amp; other\Edited\0007.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00" y="734400"/>
            <a:ext cx="4345200" cy="5400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H:\Documents\Presentation\New Company Profile_June 2015\Photos from Rao Tab\Awards &amp; other\Edited\0008.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3600" y="734400"/>
            <a:ext cx="4345200" cy="5400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01268" y="6171978"/>
            <a:ext cx="4121063" cy="646331"/>
          </a:xfrm>
          <a:prstGeom prst="rect">
            <a:avLst/>
          </a:prstGeom>
          <a:noFill/>
        </p:spPr>
        <p:txBody>
          <a:bodyPr wrap="square" rtlCol="0">
            <a:spAutoFit/>
          </a:bodyPr>
          <a:lstStyle/>
          <a:p>
            <a:pPr algn="ctr"/>
            <a:r>
              <a:rPr lang="en-US" b="1" dirty="0" err="1">
                <a:latin typeface="Book Antiqua" pitchFamily="18" charset="0"/>
              </a:rPr>
              <a:t>Navaratna</a:t>
            </a:r>
            <a:r>
              <a:rPr lang="en-US" b="1" dirty="0">
                <a:latin typeface="Book Antiqua" pitchFamily="18" charset="0"/>
              </a:rPr>
              <a:t> Award </a:t>
            </a:r>
          </a:p>
          <a:p>
            <a:pPr algn="ctr"/>
            <a:r>
              <a:rPr lang="en-US" b="1" dirty="0">
                <a:latin typeface="Book Antiqua" pitchFamily="18" charset="0"/>
              </a:rPr>
              <a:t>2010</a:t>
            </a:r>
            <a:endParaRPr lang="en-IN" b="1" dirty="0">
              <a:latin typeface="Book Antiqua" pitchFamily="18" charset="0"/>
            </a:endParaRPr>
          </a:p>
        </p:txBody>
      </p:sp>
      <p:sp>
        <p:nvSpPr>
          <p:cNvPr id="9" name="TextBox 8"/>
          <p:cNvSpPr txBox="1"/>
          <p:nvPr/>
        </p:nvSpPr>
        <p:spPr>
          <a:xfrm>
            <a:off x="6775668" y="6158525"/>
            <a:ext cx="4121063" cy="646331"/>
          </a:xfrm>
          <a:prstGeom prst="rect">
            <a:avLst/>
          </a:prstGeom>
          <a:noFill/>
        </p:spPr>
        <p:txBody>
          <a:bodyPr wrap="square" rtlCol="0">
            <a:spAutoFit/>
          </a:bodyPr>
          <a:lstStyle/>
          <a:p>
            <a:pPr algn="ctr"/>
            <a:r>
              <a:rPr lang="en-US" b="1" dirty="0" err="1">
                <a:latin typeface="Book Antiqua" pitchFamily="18" charset="0"/>
              </a:rPr>
              <a:t>Aadarsh</a:t>
            </a:r>
            <a:r>
              <a:rPr lang="en-US" b="1" dirty="0">
                <a:latin typeface="Book Antiqua" pitchFamily="18" charset="0"/>
              </a:rPr>
              <a:t> Foundation Award </a:t>
            </a:r>
          </a:p>
          <a:p>
            <a:pPr algn="ctr"/>
            <a:r>
              <a:rPr lang="en-US" b="1" dirty="0">
                <a:latin typeface="Book Antiqua" pitchFamily="18" charset="0"/>
              </a:rPr>
              <a:t>13 June 2011</a:t>
            </a:r>
            <a:endParaRPr lang="en-IN" b="1" dirty="0">
              <a:latin typeface="Book Antiqua" pitchFamily="18" charset="0"/>
            </a:endParaRP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6A1CC71C-EEF4-4C3A-B2F4-A286BB8A885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descr="H:\Documents\Presentation\New Company Profile_June 2015\Photos from Rao Tab\Awards &amp; other\Edited\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200" y="734400"/>
            <a:ext cx="4345200" cy="4997179"/>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Documents\Presentation\New Company Profile_June 2015\Photos from Rao Tab\Awards &amp; other\Edited\0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064" y="1233835"/>
            <a:ext cx="5400000" cy="4497744"/>
          </a:xfrm>
          <a:prstGeom prst="rect">
            <a:avLst/>
          </a:prstGeom>
          <a:noFill/>
          <a:ln w="31750">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01268" y="5790856"/>
            <a:ext cx="4121063" cy="646331"/>
          </a:xfrm>
          <a:prstGeom prst="rect">
            <a:avLst/>
          </a:prstGeom>
          <a:noFill/>
        </p:spPr>
        <p:txBody>
          <a:bodyPr wrap="square" rtlCol="0">
            <a:spAutoFit/>
          </a:bodyPr>
          <a:lstStyle/>
          <a:p>
            <a:pPr algn="ctr"/>
            <a:r>
              <a:rPr lang="en-US" b="1" dirty="0">
                <a:latin typeface="Book Antiqua" pitchFamily="18" charset="0"/>
              </a:rPr>
              <a:t>National Unity Award </a:t>
            </a:r>
          </a:p>
          <a:p>
            <a:pPr algn="ctr"/>
            <a:r>
              <a:rPr lang="en-US" b="1" dirty="0">
                <a:latin typeface="Book Antiqua" pitchFamily="18" charset="0"/>
              </a:rPr>
              <a:t>13 June 2011</a:t>
            </a:r>
            <a:endParaRPr lang="en-IN" b="1" dirty="0">
              <a:latin typeface="Book Antiqua" pitchFamily="18" charset="0"/>
            </a:endParaRPr>
          </a:p>
        </p:txBody>
      </p:sp>
      <p:sp>
        <p:nvSpPr>
          <p:cNvPr id="10" name="TextBox 9"/>
          <p:cNvSpPr txBox="1"/>
          <p:nvPr/>
        </p:nvSpPr>
        <p:spPr>
          <a:xfrm>
            <a:off x="6620532" y="5778330"/>
            <a:ext cx="4121063" cy="646331"/>
          </a:xfrm>
          <a:prstGeom prst="rect">
            <a:avLst/>
          </a:prstGeom>
          <a:noFill/>
        </p:spPr>
        <p:txBody>
          <a:bodyPr wrap="square" rtlCol="0">
            <a:spAutoFit/>
          </a:bodyPr>
          <a:lstStyle/>
          <a:p>
            <a:pPr algn="ctr"/>
            <a:r>
              <a:rPr lang="en-US" b="1" dirty="0">
                <a:latin typeface="Book Antiqua" pitchFamily="18" charset="0"/>
              </a:rPr>
              <a:t>Rajiv Gandhi Achievement Award </a:t>
            </a:r>
          </a:p>
          <a:p>
            <a:pPr algn="ctr"/>
            <a:r>
              <a:rPr lang="en-US" b="1" dirty="0">
                <a:latin typeface="Book Antiqua" pitchFamily="18" charset="0"/>
              </a:rPr>
              <a:t>2</a:t>
            </a:r>
            <a:r>
              <a:rPr lang="en-US" b="1" baseline="30000" dirty="0">
                <a:latin typeface="Book Antiqua" pitchFamily="18" charset="0"/>
              </a:rPr>
              <a:t>nd</a:t>
            </a:r>
            <a:r>
              <a:rPr lang="en-US" b="1" dirty="0">
                <a:latin typeface="Book Antiqua" pitchFamily="18" charset="0"/>
              </a:rPr>
              <a:t> Oct 2011</a:t>
            </a:r>
            <a:endParaRPr lang="en-IN" b="1" dirty="0">
              <a:latin typeface="Book Antiqua" pitchFamily="18" charset="0"/>
            </a:endParaRPr>
          </a:p>
        </p:txBody>
      </p:sp>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5ED5209C-0803-4B52-A47B-820463265BE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7" name="Rectangle 266"/>
          <p:cNvSpPr/>
          <p:nvPr/>
        </p:nvSpPr>
        <p:spPr>
          <a:xfrm>
            <a:off x="4114916" y="195467"/>
            <a:ext cx="3225574" cy="405412"/>
          </a:xfrm>
          <a:prstGeom prst="rect">
            <a:avLst/>
          </a:prstGeom>
          <a:solidFill>
            <a:srgbClr val="FF0066"/>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b="1" dirty="0">
                <a:latin typeface="Book Antiqua" pitchFamily="18" charset="0"/>
              </a:rPr>
              <a:t>Chairman and Managing Director</a:t>
            </a:r>
          </a:p>
        </p:txBody>
      </p:sp>
      <p:sp>
        <p:nvSpPr>
          <p:cNvPr id="268" name="Rectangle 267"/>
          <p:cNvSpPr/>
          <p:nvPr/>
        </p:nvSpPr>
        <p:spPr>
          <a:xfrm>
            <a:off x="3416372" y="906117"/>
            <a:ext cx="1357397" cy="358218"/>
          </a:xfrm>
          <a:prstGeom prst="rect">
            <a:avLst/>
          </a:prstGeom>
          <a:solidFill>
            <a:srgbClr val="FF00FF"/>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a:latin typeface="Book Antiqua" pitchFamily="18" charset="0"/>
              </a:rPr>
              <a:t>Joint Managing Director</a:t>
            </a:r>
            <a:endParaRPr lang="en-IN" sz="1200" b="1" dirty="0">
              <a:latin typeface="Book Antiqua" pitchFamily="18" charset="0"/>
            </a:endParaRPr>
          </a:p>
        </p:txBody>
      </p:sp>
      <p:sp>
        <p:nvSpPr>
          <p:cNvPr id="269" name="Rectangle 268"/>
          <p:cNvSpPr/>
          <p:nvPr/>
        </p:nvSpPr>
        <p:spPr>
          <a:xfrm>
            <a:off x="6694911" y="905503"/>
            <a:ext cx="1055802" cy="358218"/>
          </a:xfrm>
          <a:prstGeom prst="rect">
            <a:avLst/>
          </a:prstGeom>
          <a:solidFill>
            <a:srgbClr val="FF00FF"/>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IN" sz="1200" b="1" dirty="0">
              <a:latin typeface="Book Antiqua" pitchFamily="18" charset="0"/>
            </a:endParaRPr>
          </a:p>
          <a:p>
            <a:pPr algn="ctr"/>
            <a:r>
              <a:rPr lang="en-IN" sz="1200" b="1" dirty="0">
                <a:latin typeface="Book Antiqua" pitchFamily="18" charset="0"/>
              </a:rPr>
              <a:t>Director Operations</a:t>
            </a:r>
          </a:p>
          <a:p>
            <a:pPr algn="ctr"/>
            <a:endParaRPr lang="en-IN" sz="1200" b="1" dirty="0">
              <a:latin typeface="Book Antiqua" pitchFamily="18" charset="0"/>
            </a:endParaRPr>
          </a:p>
        </p:txBody>
      </p:sp>
      <p:cxnSp>
        <p:nvCxnSpPr>
          <p:cNvPr id="270" name="Straight Arrow Connector 269"/>
          <p:cNvCxnSpPr/>
          <p:nvPr/>
        </p:nvCxnSpPr>
        <p:spPr>
          <a:xfrm>
            <a:off x="5729410" y="628366"/>
            <a:ext cx="0" cy="84729"/>
          </a:xfrm>
          <a:prstGeom prst="straightConnector1">
            <a:avLst/>
          </a:prstGeom>
          <a:ln>
            <a:solidFill>
              <a:schemeClr val="tx1"/>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3118310" y="714654"/>
            <a:ext cx="5394551" cy="9655"/>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2" name="Rectangle 271"/>
          <p:cNvSpPr/>
          <p:nvPr/>
        </p:nvSpPr>
        <p:spPr>
          <a:xfrm>
            <a:off x="2653482" y="1410792"/>
            <a:ext cx="929656" cy="358218"/>
          </a:xfrm>
          <a:prstGeom prst="rect">
            <a:avLst/>
          </a:prstGeom>
          <a:solidFill>
            <a:schemeClr val="bg2">
              <a:lumMod val="9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200" dirty="0">
                <a:latin typeface="Book Antiqua" pitchFamily="18" charset="0"/>
              </a:rPr>
              <a:t>Finance Manager</a:t>
            </a:r>
          </a:p>
        </p:txBody>
      </p:sp>
      <p:sp>
        <p:nvSpPr>
          <p:cNvPr id="273" name="Rectangle 272"/>
          <p:cNvSpPr/>
          <p:nvPr/>
        </p:nvSpPr>
        <p:spPr>
          <a:xfrm>
            <a:off x="7841698" y="1411052"/>
            <a:ext cx="1046375" cy="358218"/>
          </a:xfrm>
          <a:prstGeom prst="rect">
            <a:avLst/>
          </a:prstGeom>
          <a:solidFill>
            <a:schemeClr val="bg2">
              <a:lumMod val="9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Accounts Manager</a:t>
            </a:r>
          </a:p>
        </p:txBody>
      </p:sp>
      <p:cxnSp>
        <p:nvCxnSpPr>
          <p:cNvPr id="274" name="Straight Connector 273"/>
          <p:cNvCxnSpPr/>
          <p:nvPr/>
        </p:nvCxnSpPr>
        <p:spPr>
          <a:xfrm>
            <a:off x="4274540" y="759660"/>
            <a:ext cx="0" cy="121638"/>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269" idx="0"/>
          </p:cNvCxnSpPr>
          <p:nvPr/>
        </p:nvCxnSpPr>
        <p:spPr>
          <a:xfrm flipV="1">
            <a:off x="7222812" y="737300"/>
            <a:ext cx="0" cy="16820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6" name="Straight Connector 275"/>
          <p:cNvCxnSpPr>
            <a:endCxn id="272" idx="0"/>
          </p:cNvCxnSpPr>
          <p:nvPr/>
        </p:nvCxnSpPr>
        <p:spPr>
          <a:xfrm>
            <a:off x="3118310" y="713095"/>
            <a:ext cx="0" cy="697697"/>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8512861" y="723432"/>
            <a:ext cx="0" cy="68736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4773768" y="1060407"/>
            <a:ext cx="1911284" cy="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5727703" y="1060407"/>
            <a:ext cx="1707" cy="100049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0" name="Rectangle 279"/>
          <p:cNvSpPr/>
          <p:nvPr/>
        </p:nvSpPr>
        <p:spPr>
          <a:xfrm>
            <a:off x="5117198" y="2069851"/>
            <a:ext cx="1224424" cy="529439"/>
          </a:xfrm>
          <a:prstGeom prst="rect">
            <a:avLst/>
          </a:prstGeom>
          <a:solidFill>
            <a:schemeClr val="tx2">
              <a:lumMod val="40000"/>
              <a:lumOff val="6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General Manager</a:t>
            </a:r>
          </a:p>
        </p:txBody>
      </p:sp>
      <p:sp>
        <p:nvSpPr>
          <p:cNvPr id="281" name="Rectangle 280"/>
          <p:cNvSpPr/>
          <p:nvPr/>
        </p:nvSpPr>
        <p:spPr>
          <a:xfrm>
            <a:off x="4535651" y="1446143"/>
            <a:ext cx="1046375" cy="443804"/>
          </a:xfrm>
          <a:prstGeom prst="rect">
            <a:avLst/>
          </a:prstGeom>
          <a:solidFill>
            <a:schemeClr val="bg2">
              <a:lumMod val="60000"/>
              <a:lumOff val="4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200" dirty="0">
                <a:latin typeface="Book Antiqua" pitchFamily="18" charset="0"/>
              </a:rPr>
              <a:t>Marketing Manager</a:t>
            </a:r>
          </a:p>
        </p:txBody>
      </p:sp>
      <p:sp>
        <p:nvSpPr>
          <p:cNvPr id="282" name="Rectangle 281"/>
          <p:cNvSpPr/>
          <p:nvPr/>
        </p:nvSpPr>
        <p:spPr>
          <a:xfrm>
            <a:off x="5863323" y="1446143"/>
            <a:ext cx="1046375" cy="443803"/>
          </a:xfrm>
          <a:prstGeom prst="rect">
            <a:avLst/>
          </a:prstGeom>
          <a:solidFill>
            <a:schemeClr val="bg2">
              <a:lumMod val="60000"/>
              <a:lumOff val="4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Taxation Manager</a:t>
            </a:r>
          </a:p>
        </p:txBody>
      </p:sp>
      <p:cxnSp>
        <p:nvCxnSpPr>
          <p:cNvPr id="283" name="Straight Connector 282"/>
          <p:cNvCxnSpPr>
            <a:endCxn id="282" idx="0"/>
          </p:cNvCxnSpPr>
          <p:nvPr/>
        </p:nvCxnSpPr>
        <p:spPr>
          <a:xfrm>
            <a:off x="6306632" y="1060407"/>
            <a:ext cx="79879" cy="385736"/>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a:off x="5071829" y="1060407"/>
            <a:ext cx="120936" cy="36316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5" name="Rectangle 284"/>
          <p:cNvSpPr/>
          <p:nvPr/>
        </p:nvSpPr>
        <p:spPr>
          <a:xfrm>
            <a:off x="3338195" y="2067984"/>
            <a:ext cx="1228931" cy="531307"/>
          </a:xfrm>
          <a:prstGeom prst="rect">
            <a:avLst/>
          </a:prstGeom>
          <a:solidFill>
            <a:schemeClr val="tx2">
              <a:lumMod val="40000"/>
              <a:lumOff val="6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Production Manager</a:t>
            </a:r>
          </a:p>
        </p:txBody>
      </p:sp>
      <p:sp>
        <p:nvSpPr>
          <p:cNvPr id="286" name="Rectangle 285"/>
          <p:cNvSpPr/>
          <p:nvPr/>
        </p:nvSpPr>
        <p:spPr>
          <a:xfrm>
            <a:off x="6685051" y="2069922"/>
            <a:ext cx="1286387" cy="529370"/>
          </a:xfrm>
          <a:prstGeom prst="rect">
            <a:avLst/>
          </a:prstGeom>
          <a:solidFill>
            <a:schemeClr val="tx2">
              <a:lumMod val="40000"/>
              <a:lumOff val="6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Work Manager</a:t>
            </a:r>
          </a:p>
        </p:txBody>
      </p:sp>
      <p:cxnSp>
        <p:nvCxnSpPr>
          <p:cNvPr id="287" name="Straight Connector 286"/>
          <p:cNvCxnSpPr/>
          <p:nvPr/>
        </p:nvCxnSpPr>
        <p:spPr>
          <a:xfrm>
            <a:off x="3067390" y="1964742"/>
            <a:ext cx="849969" cy="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3917359" y="1974169"/>
            <a:ext cx="0" cy="9575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3067390" y="1961885"/>
            <a:ext cx="0" cy="1367736"/>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7510226" y="1263721"/>
            <a:ext cx="0" cy="67435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7233496" y="1950358"/>
            <a:ext cx="897669" cy="7767"/>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7242361" y="1950358"/>
            <a:ext cx="0" cy="9575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8131165" y="1950106"/>
            <a:ext cx="2429" cy="92643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4553505" y="2257742"/>
            <a:ext cx="563693" cy="12686"/>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6341622" y="2245216"/>
            <a:ext cx="229815" cy="64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4723035" y="2245216"/>
            <a:ext cx="1" cy="535068"/>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7" name="Rectangle 296"/>
          <p:cNvSpPr/>
          <p:nvPr/>
        </p:nvSpPr>
        <p:spPr>
          <a:xfrm>
            <a:off x="3666108" y="2758014"/>
            <a:ext cx="1444015" cy="477645"/>
          </a:xfrm>
          <a:prstGeom prst="rect">
            <a:avLst/>
          </a:prstGeom>
          <a:solidFill>
            <a:schemeClr val="accent6">
              <a:lumMod val="40000"/>
              <a:lumOff val="6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Quality In charge </a:t>
            </a:r>
          </a:p>
        </p:txBody>
      </p:sp>
      <p:cxnSp>
        <p:nvCxnSpPr>
          <p:cNvPr id="298" name="Straight Connector 297"/>
          <p:cNvCxnSpPr/>
          <p:nvPr/>
        </p:nvCxnSpPr>
        <p:spPr>
          <a:xfrm flipV="1">
            <a:off x="7510226" y="2861804"/>
            <a:ext cx="2314913" cy="1473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7510226" y="2876536"/>
            <a:ext cx="0" cy="24063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8599347" y="2848456"/>
            <a:ext cx="0" cy="24063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01" name="Rectangle 300"/>
          <p:cNvSpPr/>
          <p:nvPr/>
        </p:nvSpPr>
        <p:spPr>
          <a:xfrm>
            <a:off x="8172925" y="3133791"/>
            <a:ext cx="1001668" cy="511586"/>
          </a:xfrm>
          <a:prstGeom prst="rect">
            <a:avLst/>
          </a:prstGeom>
          <a:solidFill>
            <a:schemeClr val="accent2">
              <a:lumMod val="20000"/>
              <a:lumOff val="8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Store In charge</a:t>
            </a:r>
          </a:p>
        </p:txBody>
      </p:sp>
      <p:sp>
        <p:nvSpPr>
          <p:cNvPr id="302" name="Rectangle 301"/>
          <p:cNvSpPr/>
          <p:nvPr/>
        </p:nvSpPr>
        <p:spPr>
          <a:xfrm>
            <a:off x="6721501" y="3135451"/>
            <a:ext cx="1301360" cy="509925"/>
          </a:xfrm>
          <a:prstGeom prst="rect">
            <a:avLst/>
          </a:prstGeom>
          <a:solidFill>
            <a:schemeClr val="accent2">
              <a:lumMod val="20000"/>
              <a:lumOff val="8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Maintenance In Charge</a:t>
            </a:r>
          </a:p>
        </p:txBody>
      </p:sp>
      <p:cxnSp>
        <p:nvCxnSpPr>
          <p:cNvPr id="303" name="Straight Connector 302"/>
          <p:cNvCxnSpPr/>
          <p:nvPr/>
        </p:nvCxnSpPr>
        <p:spPr>
          <a:xfrm>
            <a:off x="7678678" y="3645376"/>
            <a:ext cx="0" cy="13352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04" name="Rectangle 303"/>
          <p:cNvSpPr/>
          <p:nvPr/>
        </p:nvSpPr>
        <p:spPr>
          <a:xfrm>
            <a:off x="7340095" y="3779851"/>
            <a:ext cx="1449491" cy="466471"/>
          </a:xfrm>
          <a:prstGeom prst="rect">
            <a:avLst/>
          </a:prstGeom>
          <a:solidFill>
            <a:srgbClr val="E4FBF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Generator in charge</a:t>
            </a:r>
          </a:p>
        </p:txBody>
      </p:sp>
      <p:sp>
        <p:nvSpPr>
          <p:cNvPr id="305" name="Rectangle 304"/>
          <p:cNvSpPr/>
          <p:nvPr/>
        </p:nvSpPr>
        <p:spPr>
          <a:xfrm>
            <a:off x="2973426" y="3778904"/>
            <a:ext cx="972616" cy="467417"/>
          </a:xfrm>
          <a:prstGeom prst="rect">
            <a:avLst/>
          </a:prstGeom>
          <a:solidFill>
            <a:srgbClr val="E4FBF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Sales In Charge</a:t>
            </a:r>
          </a:p>
        </p:txBody>
      </p:sp>
      <p:sp>
        <p:nvSpPr>
          <p:cNvPr id="306" name="Rectangle 305"/>
          <p:cNvSpPr/>
          <p:nvPr/>
        </p:nvSpPr>
        <p:spPr>
          <a:xfrm>
            <a:off x="4205271" y="3779852"/>
            <a:ext cx="1136993" cy="466470"/>
          </a:xfrm>
          <a:prstGeom prst="rect">
            <a:avLst/>
          </a:prstGeom>
          <a:solidFill>
            <a:srgbClr val="E4FBF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Excise Manger </a:t>
            </a:r>
          </a:p>
        </p:txBody>
      </p:sp>
      <p:sp>
        <p:nvSpPr>
          <p:cNvPr id="307" name="Rectangle 306"/>
          <p:cNvSpPr/>
          <p:nvPr/>
        </p:nvSpPr>
        <p:spPr>
          <a:xfrm>
            <a:off x="5482764" y="3779852"/>
            <a:ext cx="1016482" cy="466470"/>
          </a:xfrm>
          <a:prstGeom prst="rect">
            <a:avLst/>
          </a:prstGeom>
          <a:solidFill>
            <a:srgbClr val="E4FBF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ERP Manager</a:t>
            </a:r>
          </a:p>
        </p:txBody>
      </p:sp>
      <p:sp>
        <p:nvSpPr>
          <p:cNvPr id="308" name="Rectangle 307"/>
          <p:cNvSpPr/>
          <p:nvPr/>
        </p:nvSpPr>
        <p:spPr>
          <a:xfrm>
            <a:off x="1655536" y="3778905"/>
            <a:ext cx="1110911" cy="467416"/>
          </a:xfrm>
          <a:prstGeom prst="rect">
            <a:avLst/>
          </a:prstGeom>
          <a:solidFill>
            <a:srgbClr val="E4FBF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Purchase Manager</a:t>
            </a:r>
          </a:p>
        </p:txBody>
      </p:sp>
      <p:cxnSp>
        <p:nvCxnSpPr>
          <p:cNvPr id="309" name="Straight Connector 308"/>
          <p:cNvCxnSpPr/>
          <p:nvPr/>
        </p:nvCxnSpPr>
        <p:spPr>
          <a:xfrm>
            <a:off x="2473520" y="3329621"/>
            <a:ext cx="3854701" cy="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2479831" y="3329621"/>
            <a:ext cx="12543" cy="449284"/>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1" name="Straight Connector 310"/>
          <p:cNvCxnSpPr>
            <a:endCxn id="305" idx="0"/>
          </p:cNvCxnSpPr>
          <p:nvPr/>
        </p:nvCxnSpPr>
        <p:spPr>
          <a:xfrm>
            <a:off x="3459734" y="3329621"/>
            <a:ext cx="0" cy="44928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4750638" y="3329621"/>
            <a:ext cx="0" cy="449284"/>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6328221" y="3329621"/>
            <a:ext cx="0" cy="449284"/>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6571436" y="2257742"/>
            <a:ext cx="1" cy="2247686"/>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178325" y="4488764"/>
            <a:ext cx="4996268" cy="12031"/>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16" name="Rectangle 315"/>
          <p:cNvSpPr/>
          <p:nvPr/>
        </p:nvSpPr>
        <p:spPr>
          <a:xfrm>
            <a:off x="6266428" y="4687052"/>
            <a:ext cx="1705011" cy="358218"/>
          </a:xfrm>
          <a:prstGeom prst="rect">
            <a:avLst/>
          </a:prstGeom>
          <a:solidFill>
            <a:srgbClr val="CCCCFF"/>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Tapeline in charge.</a:t>
            </a:r>
          </a:p>
        </p:txBody>
      </p:sp>
      <p:sp>
        <p:nvSpPr>
          <p:cNvPr id="317" name="Rectangle 316"/>
          <p:cNvSpPr/>
          <p:nvPr/>
        </p:nvSpPr>
        <p:spPr>
          <a:xfrm>
            <a:off x="8214653" y="4687052"/>
            <a:ext cx="1855023" cy="358218"/>
          </a:xfrm>
          <a:prstGeom prst="rect">
            <a:avLst/>
          </a:prstGeom>
          <a:solidFill>
            <a:srgbClr val="CCCCFF"/>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Finishing in charge</a:t>
            </a:r>
          </a:p>
        </p:txBody>
      </p:sp>
      <p:cxnSp>
        <p:nvCxnSpPr>
          <p:cNvPr id="318" name="Straight Connector 317"/>
          <p:cNvCxnSpPr/>
          <p:nvPr/>
        </p:nvCxnSpPr>
        <p:spPr>
          <a:xfrm>
            <a:off x="9174597" y="4488763"/>
            <a:ext cx="0" cy="180478"/>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19" name="Rectangle 318"/>
          <p:cNvSpPr/>
          <p:nvPr/>
        </p:nvSpPr>
        <p:spPr>
          <a:xfrm>
            <a:off x="3681982" y="4687919"/>
            <a:ext cx="1628946" cy="358218"/>
          </a:xfrm>
          <a:prstGeom prst="rect">
            <a:avLst/>
          </a:prstGeom>
          <a:solidFill>
            <a:srgbClr val="CCCCFF"/>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Loom in charge.</a:t>
            </a:r>
          </a:p>
        </p:txBody>
      </p:sp>
      <p:cxnSp>
        <p:nvCxnSpPr>
          <p:cNvPr id="320" name="Straight Connector 319"/>
          <p:cNvCxnSpPr/>
          <p:nvPr/>
        </p:nvCxnSpPr>
        <p:spPr>
          <a:xfrm>
            <a:off x="4201545" y="4496779"/>
            <a:ext cx="0" cy="180478"/>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21" name="Rectangle 320"/>
          <p:cNvSpPr/>
          <p:nvPr/>
        </p:nvSpPr>
        <p:spPr>
          <a:xfrm>
            <a:off x="1816274" y="5416605"/>
            <a:ext cx="1733905" cy="358218"/>
          </a:xfrm>
          <a:prstGeom prst="rect">
            <a:avLst/>
          </a:prstGeom>
          <a:solidFill>
            <a:srgbClr val="FFFFB7"/>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Loom Supervisor</a:t>
            </a:r>
          </a:p>
        </p:txBody>
      </p:sp>
      <p:sp>
        <p:nvSpPr>
          <p:cNvPr id="322" name="Rectangle 321"/>
          <p:cNvSpPr/>
          <p:nvPr/>
        </p:nvSpPr>
        <p:spPr>
          <a:xfrm>
            <a:off x="3698857" y="5416605"/>
            <a:ext cx="1428286" cy="358218"/>
          </a:xfrm>
          <a:prstGeom prst="rect">
            <a:avLst/>
          </a:prstGeom>
          <a:solidFill>
            <a:srgbClr val="FFFFB7"/>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Loom Operator</a:t>
            </a:r>
          </a:p>
        </p:txBody>
      </p:sp>
      <p:sp>
        <p:nvSpPr>
          <p:cNvPr id="323" name="Rectangle 322"/>
          <p:cNvSpPr/>
          <p:nvPr/>
        </p:nvSpPr>
        <p:spPr>
          <a:xfrm>
            <a:off x="5310928" y="5417852"/>
            <a:ext cx="1428286" cy="358218"/>
          </a:xfrm>
          <a:prstGeom prst="rect">
            <a:avLst/>
          </a:prstGeom>
          <a:solidFill>
            <a:srgbClr val="FFFFB7"/>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Plant Operator</a:t>
            </a:r>
          </a:p>
        </p:txBody>
      </p:sp>
      <p:sp>
        <p:nvSpPr>
          <p:cNvPr id="324" name="Rectangle 323"/>
          <p:cNvSpPr/>
          <p:nvPr/>
        </p:nvSpPr>
        <p:spPr>
          <a:xfrm>
            <a:off x="6840050" y="5417852"/>
            <a:ext cx="1858887" cy="358218"/>
          </a:xfrm>
          <a:prstGeom prst="rect">
            <a:avLst/>
          </a:prstGeom>
          <a:solidFill>
            <a:srgbClr val="FFFFB7"/>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Finishing Supervisor</a:t>
            </a:r>
          </a:p>
        </p:txBody>
      </p:sp>
      <p:sp>
        <p:nvSpPr>
          <p:cNvPr id="325" name="Rectangle 324"/>
          <p:cNvSpPr/>
          <p:nvPr/>
        </p:nvSpPr>
        <p:spPr>
          <a:xfrm>
            <a:off x="8803962" y="5417852"/>
            <a:ext cx="1855687" cy="358218"/>
          </a:xfrm>
          <a:prstGeom prst="rect">
            <a:avLst/>
          </a:prstGeom>
          <a:solidFill>
            <a:srgbClr val="FFFFB7"/>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Finishing contractor</a:t>
            </a:r>
          </a:p>
        </p:txBody>
      </p:sp>
      <p:cxnSp>
        <p:nvCxnSpPr>
          <p:cNvPr id="326" name="Straight Connector 325"/>
          <p:cNvCxnSpPr/>
          <p:nvPr/>
        </p:nvCxnSpPr>
        <p:spPr>
          <a:xfrm>
            <a:off x="2973426" y="5164645"/>
            <a:ext cx="1510592" cy="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2973426" y="5162536"/>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4485389" y="5146494"/>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201545" y="5012751"/>
            <a:ext cx="1" cy="13374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328221" y="5055576"/>
            <a:ext cx="0" cy="394965"/>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971439" y="5221213"/>
            <a:ext cx="1510592" cy="0"/>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7971438" y="5219104"/>
            <a:ext cx="1" cy="18145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9482031" y="5227126"/>
            <a:ext cx="1371" cy="197501"/>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9199558" y="5069319"/>
            <a:ext cx="1" cy="13374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4613788" y="5934934"/>
            <a:ext cx="4452525" cy="16854"/>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613788" y="5949679"/>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5841907" y="5799894"/>
            <a:ext cx="1" cy="13374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9054281" y="5933637"/>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7585587" y="5950759"/>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5831765" y="5949679"/>
            <a:ext cx="0" cy="254069"/>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41" name="Rectangle 340"/>
          <p:cNvSpPr/>
          <p:nvPr/>
        </p:nvSpPr>
        <p:spPr>
          <a:xfrm>
            <a:off x="3628514" y="6206052"/>
            <a:ext cx="1428286" cy="358218"/>
          </a:xfrm>
          <a:prstGeom prst="rect">
            <a:avLst/>
          </a:prstGeom>
          <a:solidFill>
            <a:srgbClr val="B6E6E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Winder Boy</a:t>
            </a:r>
          </a:p>
        </p:txBody>
      </p:sp>
      <p:sp>
        <p:nvSpPr>
          <p:cNvPr id="342" name="Rectangle 341"/>
          <p:cNvSpPr/>
          <p:nvPr/>
        </p:nvSpPr>
        <p:spPr>
          <a:xfrm>
            <a:off x="5132297" y="6206052"/>
            <a:ext cx="1707753" cy="358218"/>
          </a:xfrm>
          <a:prstGeom prst="rect">
            <a:avLst/>
          </a:prstGeom>
          <a:solidFill>
            <a:srgbClr val="B6E6E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Dispatch in charge</a:t>
            </a:r>
          </a:p>
        </p:txBody>
      </p:sp>
      <p:sp>
        <p:nvSpPr>
          <p:cNvPr id="343" name="Rectangle 342"/>
          <p:cNvSpPr/>
          <p:nvPr/>
        </p:nvSpPr>
        <p:spPr>
          <a:xfrm>
            <a:off x="6927104" y="6206052"/>
            <a:ext cx="1560516" cy="358218"/>
          </a:xfrm>
          <a:prstGeom prst="rect">
            <a:avLst/>
          </a:prstGeom>
          <a:solidFill>
            <a:srgbClr val="B6E6E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Bobbin in charge</a:t>
            </a:r>
          </a:p>
        </p:txBody>
      </p:sp>
      <p:sp>
        <p:nvSpPr>
          <p:cNvPr id="344" name="Rectangle 343"/>
          <p:cNvSpPr/>
          <p:nvPr/>
        </p:nvSpPr>
        <p:spPr>
          <a:xfrm>
            <a:off x="8641390" y="6206227"/>
            <a:ext cx="1428286" cy="358218"/>
          </a:xfrm>
          <a:prstGeom prst="rect">
            <a:avLst/>
          </a:prstGeom>
          <a:solidFill>
            <a:srgbClr val="B6E6EC"/>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Rolls in charge</a:t>
            </a:r>
          </a:p>
        </p:txBody>
      </p:sp>
      <p:cxnSp>
        <p:nvCxnSpPr>
          <p:cNvPr id="345" name="Straight Connector 344"/>
          <p:cNvCxnSpPr/>
          <p:nvPr/>
        </p:nvCxnSpPr>
        <p:spPr>
          <a:xfrm>
            <a:off x="3918566" y="1283772"/>
            <a:ext cx="0" cy="674353"/>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6147997" y="2599290"/>
            <a:ext cx="0" cy="17309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47" name="Rectangle 346"/>
          <p:cNvSpPr/>
          <p:nvPr/>
        </p:nvSpPr>
        <p:spPr>
          <a:xfrm>
            <a:off x="5192765" y="2756859"/>
            <a:ext cx="1306480" cy="477139"/>
          </a:xfrm>
          <a:prstGeom prst="rect">
            <a:avLst/>
          </a:prstGeom>
          <a:solidFill>
            <a:schemeClr val="accent6">
              <a:lumMod val="40000"/>
              <a:lumOff val="6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Human Resource</a:t>
            </a:r>
          </a:p>
        </p:txBody>
      </p:sp>
      <p:sp>
        <p:nvSpPr>
          <p:cNvPr id="348" name="Rectangle 347"/>
          <p:cNvSpPr/>
          <p:nvPr/>
        </p:nvSpPr>
        <p:spPr>
          <a:xfrm>
            <a:off x="9301137" y="3135452"/>
            <a:ext cx="1358512" cy="509925"/>
          </a:xfrm>
          <a:prstGeom prst="rect">
            <a:avLst/>
          </a:prstGeom>
          <a:solidFill>
            <a:schemeClr val="accent2">
              <a:lumMod val="20000"/>
              <a:lumOff val="80000"/>
            </a:schemeClr>
          </a:solidFill>
          <a:ln>
            <a:solidFill>
              <a:schemeClr val="tx1"/>
            </a:solidFill>
          </a:ln>
          <a:effectLst>
            <a:glow rad="63500">
              <a:schemeClr val="bg1">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IN" sz="1400" dirty="0">
                <a:latin typeface="Book Antiqua" pitchFamily="18" charset="0"/>
              </a:rPr>
              <a:t>Electric In charge</a:t>
            </a:r>
          </a:p>
        </p:txBody>
      </p:sp>
      <p:cxnSp>
        <p:nvCxnSpPr>
          <p:cNvPr id="349" name="Straight Connector 348"/>
          <p:cNvCxnSpPr/>
          <p:nvPr/>
        </p:nvCxnSpPr>
        <p:spPr>
          <a:xfrm>
            <a:off x="9807552" y="2859451"/>
            <a:ext cx="0" cy="240632"/>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7134782" y="4500487"/>
            <a:ext cx="0" cy="180478"/>
          </a:xfrm>
          <a:prstGeom prst="line">
            <a:avLst/>
          </a:prstGeom>
          <a:ln>
            <a:solidFill>
              <a:schemeClr val="tx1"/>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89" name="Picture 8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0" name="Footer Placeholder 4">
            <a:extLst>
              <a:ext uri="{FF2B5EF4-FFF2-40B4-BE49-F238E27FC236}">
                <a16:creationId xmlns="" xmlns:a16="http://schemas.microsoft.com/office/drawing/2014/main" id="{56E35DD4-E69D-46E1-B178-DCD13FE14516}"/>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0" name="Rectangle 9"/>
          <p:cNvSpPr/>
          <p:nvPr/>
        </p:nvSpPr>
        <p:spPr>
          <a:xfrm>
            <a:off x="4796134" y="286322"/>
            <a:ext cx="2293598" cy="400110"/>
          </a:xfrm>
          <a:prstGeom prst="rect">
            <a:avLst/>
          </a:prstGeom>
          <a:noFill/>
        </p:spPr>
        <p:txBody>
          <a:bodyPr wrap="square" lIns="91440" tIns="45720" rIns="91440" bIns="45720">
            <a:spAutoFit/>
          </a:bodyPr>
          <a:lstStyle/>
          <a:p>
            <a:r>
              <a:rPr lang="en-US" sz="2000" b="1" dirty="0">
                <a:latin typeface="Book Antiqua" pitchFamily="18" charset="0"/>
              </a:rPr>
              <a:t>ISO Certifications</a:t>
            </a:r>
            <a:endParaRPr lang="en-IN" sz="2000" dirty="0">
              <a:latin typeface="Book Antiqua" pitchFamily="18" charset="0"/>
            </a:endParaRPr>
          </a:p>
        </p:txBody>
      </p:sp>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82712" y="802800"/>
            <a:ext cx="5130000" cy="5522400"/>
          </a:xfrm>
          <a:prstGeom prst="rect">
            <a:avLst/>
          </a:prstGeom>
          <a:ln w="41275" cmpd="sng">
            <a:solidFill>
              <a:schemeClr val="tx1"/>
            </a:solidFill>
          </a:ln>
        </p:spPr>
      </p:pic>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095999" y="801665"/>
            <a:ext cx="5130000" cy="5522400"/>
          </a:xfrm>
          <a:prstGeom prst="rect">
            <a:avLst/>
          </a:prstGeom>
          <a:ln w="41275" cmpd="sng">
            <a:solidFill>
              <a:schemeClr val="tx1"/>
            </a:solidFill>
          </a:ln>
        </p:spPr>
      </p:pic>
      <p:sp>
        <p:nvSpPr>
          <p:cNvPr id="11" name="Footer Placeholder 4">
            <a:extLst>
              <a:ext uri="{FF2B5EF4-FFF2-40B4-BE49-F238E27FC236}">
                <a16:creationId xmlns="" xmlns:a16="http://schemas.microsoft.com/office/drawing/2014/main" id="{C5CFF328-576F-4CC6-ACDC-4A1CB896922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00579" y="802800"/>
            <a:ext cx="5130000" cy="5522400"/>
          </a:xfrm>
          <a:prstGeom prst="rect">
            <a:avLst/>
          </a:prstGeom>
          <a:ln w="41275" cmpd="sng">
            <a:solidFill>
              <a:schemeClr val="tx1"/>
            </a:solidFill>
          </a:ln>
        </p:spPr>
      </p:pic>
      <p:sp>
        <p:nvSpPr>
          <p:cNvPr id="5" name="Footer Placeholder 4">
            <a:extLst>
              <a:ext uri="{FF2B5EF4-FFF2-40B4-BE49-F238E27FC236}">
                <a16:creationId xmlns="" xmlns:a16="http://schemas.microsoft.com/office/drawing/2014/main" id="{D89FA45C-D1A8-41F6-8715-C8824BA097ED}"/>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987833" y="1429604"/>
            <a:ext cx="2520000" cy="4320000"/>
          </a:xfrm>
          <a:prstGeom prst="rect">
            <a:avLst/>
          </a:prstGeom>
          <a:ln w="28575">
            <a:solidFill>
              <a:schemeClr val="tx1"/>
            </a:solidFill>
          </a:ln>
        </p:spPr>
      </p:pic>
      <p:pic>
        <p:nvPicPr>
          <p:cNvPr id="12" name="Picture 1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95706" y="1429604"/>
            <a:ext cx="2520000" cy="4320000"/>
          </a:xfrm>
          <a:prstGeom prst="rect">
            <a:avLst/>
          </a:prstGeom>
          <a:ln w="28575">
            <a:solidFill>
              <a:schemeClr val="tx1"/>
            </a:solidFill>
          </a:ln>
        </p:spPr>
      </p:pic>
      <p:pic>
        <p:nvPicPr>
          <p:cNvPr id="13" name="Picture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395036" y="1429604"/>
            <a:ext cx="2520000" cy="4320000"/>
          </a:xfrm>
          <a:prstGeom prst="rect">
            <a:avLst/>
          </a:prstGeom>
          <a:ln w="28575">
            <a:solidFill>
              <a:schemeClr val="tx1"/>
            </a:solidFill>
          </a:ln>
        </p:spPr>
      </p:pic>
      <p:pic>
        <p:nvPicPr>
          <p:cNvPr id="14" name="Picture 1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3119" y="1429604"/>
            <a:ext cx="2520000" cy="4320000"/>
          </a:xfrm>
          <a:prstGeom prst="rect">
            <a:avLst/>
          </a:prstGeom>
          <a:ln w="28575">
            <a:solidFill>
              <a:schemeClr val="tx1"/>
            </a:solidFill>
          </a:ln>
        </p:spPr>
      </p:pic>
      <p:sp>
        <p:nvSpPr>
          <p:cNvPr id="15" name="Rectangle 14"/>
          <p:cNvSpPr/>
          <p:nvPr/>
        </p:nvSpPr>
        <p:spPr>
          <a:xfrm>
            <a:off x="2317314" y="423559"/>
            <a:ext cx="7590773" cy="400110"/>
          </a:xfrm>
          <a:prstGeom prst="rect">
            <a:avLst/>
          </a:prstGeom>
          <a:noFill/>
        </p:spPr>
        <p:txBody>
          <a:bodyPr wrap="square" lIns="91440" tIns="45720" rIns="91440" bIns="45720">
            <a:spAutoFit/>
          </a:bodyPr>
          <a:lstStyle/>
          <a:p>
            <a:pPr algn="ctr"/>
            <a:r>
              <a:rPr lang="en-US" sz="2000" b="1" dirty="0">
                <a:latin typeface="Book Antiqua" pitchFamily="18" charset="0"/>
              </a:rPr>
              <a:t>We conducted Safety and cleanness drive in month of July 2015 </a:t>
            </a:r>
            <a:endParaRPr lang="en-IN" sz="2000" dirty="0">
              <a:latin typeface="Book Antiqua" pitchFamily="18" charset="0"/>
            </a:endParaRPr>
          </a:p>
        </p:txBody>
      </p:sp>
      <p:pic>
        <p:nvPicPr>
          <p:cNvPr id="17" name="Picture 1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19385661-E5A5-46F4-838D-7B9CBF78E63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009872" y="1328121"/>
            <a:ext cx="2520000" cy="4320000"/>
          </a:xfrm>
          <a:prstGeom prst="rect">
            <a:avLst/>
          </a:prstGeom>
          <a:ln w="28575">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17745" y="1328250"/>
            <a:ext cx="2520000" cy="4320000"/>
          </a:xfrm>
          <a:prstGeom prst="rect">
            <a:avLst/>
          </a:prstGeom>
          <a:ln w="28575">
            <a:solidFill>
              <a:schemeClr val="tx1"/>
            </a:solidFill>
          </a:ln>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17075" y="1328121"/>
            <a:ext cx="2520000" cy="4320000"/>
          </a:xfrm>
          <a:prstGeom prst="rect">
            <a:avLst/>
          </a:prstGeom>
          <a:ln w="28575">
            <a:solidFill>
              <a:schemeClr val="tx1"/>
            </a:solidFill>
          </a:ln>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85158" y="1328121"/>
            <a:ext cx="2520000" cy="4320000"/>
          </a:xfrm>
          <a:prstGeom prst="rect">
            <a:avLst/>
          </a:prstGeom>
          <a:ln w="28575">
            <a:solidFill>
              <a:schemeClr val="tx1"/>
            </a:solidFill>
          </a:ln>
        </p:spPr>
      </p:pic>
      <p:pic>
        <p:nvPicPr>
          <p:cNvPr id="17" name="Picture 1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1" name="Footer Placeholder 4">
            <a:extLst>
              <a:ext uri="{FF2B5EF4-FFF2-40B4-BE49-F238E27FC236}">
                <a16:creationId xmlns="" xmlns:a16="http://schemas.microsoft.com/office/drawing/2014/main" id="{87189A76-E413-4C8F-A4D9-3E6AC52BDAE5}"/>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627401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528212" y="1375320"/>
            <a:ext cx="2520000" cy="4320000"/>
          </a:xfrm>
          <a:prstGeom prst="rect">
            <a:avLst/>
          </a:prstGeom>
          <a:ln w="28575">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54672" y="1375320"/>
            <a:ext cx="2520000" cy="4320000"/>
          </a:xfrm>
          <a:prstGeom prst="rect">
            <a:avLst/>
          </a:prstGeom>
          <a:ln w="28575">
            <a:solidFill>
              <a:schemeClr val="tx1"/>
            </a:solidFill>
          </a:ln>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9098349" y="1375320"/>
            <a:ext cx="2520000" cy="4320000"/>
          </a:xfrm>
          <a:prstGeom prst="rect">
            <a:avLst/>
          </a:prstGeom>
          <a:ln w="28575">
            <a:solidFill>
              <a:schemeClr val="tx1"/>
            </a:solidFill>
          </a:ln>
        </p:spPr>
      </p:pic>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363482" y="1375320"/>
            <a:ext cx="2520000" cy="4320000"/>
          </a:xfrm>
          <a:prstGeom prst="rect">
            <a:avLst/>
          </a:prstGeom>
          <a:ln w="28575">
            <a:solidFill>
              <a:schemeClr val="tx1"/>
            </a:solidFill>
          </a:ln>
        </p:spPr>
      </p:pic>
      <p:pic>
        <p:nvPicPr>
          <p:cNvPr id="15" name="Picture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47A2C4B4-9E5A-451F-B00B-8C2974F1CF0D}"/>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054784" y="1374290"/>
            <a:ext cx="2520000" cy="4320000"/>
          </a:xfrm>
          <a:prstGeom prst="rect">
            <a:avLst/>
          </a:prstGeom>
          <a:ln w="28575">
            <a:solidFill>
              <a:schemeClr val="tx1"/>
            </a:solidFill>
          </a:ln>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11107" y="1374290"/>
            <a:ext cx="2520000" cy="4320000"/>
          </a:xfrm>
          <a:prstGeom prst="rect">
            <a:avLst/>
          </a:prstGeom>
          <a:ln w="28575">
            <a:solidFill>
              <a:schemeClr val="tx1"/>
            </a:solidFill>
          </a:ln>
        </p:spPr>
      </p:pic>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84647" y="1374290"/>
            <a:ext cx="2520000" cy="4320000"/>
          </a:xfrm>
          <a:prstGeom prst="rect">
            <a:avLst/>
          </a:prstGeom>
          <a:ln w="28575">
            <a:solidFill>
              <a:schemeClr val="tx1"/>
            </a:solidFill>
          </a:ln>
        </p:spPr>
      </p:pic>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319917" y="1374290"/>
            <a:ext cx="2520000" cy="4320000"/>
          </a:xfrm>
          <a:prstGeom prst="rect">
            <a:avLst/>
          </a:prstGeom>
          <a:ln w="28575">
            <a:solidFill>
              <a:schemeClr val="tx1"/>
            </a:solidFill>
          </a:ln>
        </p:spPr>
      </p:pic>
      <p:pic>
        <p:nvPicPr>
          <p:cNvPr id="15" name="Picture 1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B1EBE900-43A0-480C-9227-7BE12CF4ECE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264393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492150" y="1508397"/>
            <a:ext cx="2520000" cy="4320000"/>
          </a:xfrm>
          <a:prstGeom prst="rect">
            <a:avLst/>
          </a:prstGeom>
          <a:ln w="28575">
            <a:solidFill>
              <a:schemeClr val="tx1"/>
            </a:solidFill>
          </a:ln>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37385" y="1486364"/>
            <a:ext cx="2520000" cy="4320000"/>
          </a:xfrm>
          <a:prstGeom prst="rect">
            <a:avLst/>
          </a:prstGeom>
          <a:ln w="28575">
            <a:solidFill>
              <a:schemeClr val="tx1"/>
            </a:solidFill>
          </a:ln>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958552" y="1497381"/>
            <a:ext cx="2520000" cy="4320000"/>
          </a:xfrm>
          <a:prstGeom prst="rect">
            <a:avLst/>
          </a:prstGeom>
          <a:ln w="28575">
            <a:solidFill>
              <a:schemeClr val="tx1"/>
            </a:solidFill>
          </a:ln>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67440" y="1508397"/>
            <a:ext cx="2520000" cy="4320000"/>
          </a:xfrm>
          <a:prstGeom prst="rect">
            <a:avLst/>
          </a:prstGeom>
          <a:ln w="28575">
            <a:solidFill>
              <a:schemeClr val="tx1"/>
            </a:solidFill>
          </a:ln>
        </p:spPr>
      </p:pic>
      <p:pic>
        <p:nvPicPr>
          <p:cNvPr id="12" name="Picture 11"/>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3" name="Footer Placeholder 4">
            <a:extLst>
              <a:ext uri="{FF2B5EF4-FFF2-40B4-BE49-F238E27FC236}">
                <a16:creationId xmlns="" xmlns:a16="http://schemas.microsoft.com/office/drawing/2014/main" id="{DA37D542-92A2-4CCE-AB78-5D4299C8D51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3"/>
          <p:cNvSpPr>
            <a:spLocks noGrp="1"/>
          </p:cNvSpPr>
          <p:nvPr>
            <p:ph type="title"/>
          </p:nvPr>
        </p:nvSpPr>
        <p:spPr>
          <a:xfrm>
            <a:off x="4509369" y="469443"/>
            <a:ext cx="2718148" cy="318942"/>
          </a:xfrm>
        </p:spPr>
        <p:txBody>
          <a:bodyPr>
            <a:noAutofit/>
          </a:bodyPr>
          <a:lstStyle/>
          <a:p>
            <a:pPr algn="ctr"/>
            <a:r>
              <a:rPr lang="en-US" sz="2000" b="1" dirty="0">
                <a:solidFill>
                  <a:schemeClr val="accent1">
                    <a:lumMod val="75000"/>
                  </a:schemeClr>
                </a:solidFill>
                <a:latin typeface="Book Antiqua" pitchFamily="18" charset="0"/>
                <a:cs typeface="Andalus" panose="02020603050405020304" pitchFamily="18" charset="-78"/>
              </a:rPr>
              <a:t>COMPANY</a:t>
            </a:r>
            <a:r>
              <a:rPr lang="en-US" sz="2000" b="1" dirty="0">
                <a:solidFill>
                  <a:schemeClr val="accent1">
                    <a:lumMod val="75000"/>
                  </a:schemeClr>
                </a:solidFill>
                <a:latin typeface="Andalus" panose="02020603050405020304" pitchFamily="18" charset="-78"/>
                <a:cs typeface="Andalus" panose="02020603050405020304" pitchFamily="18" charset="-78"/>
              </a:rPr>
              <a:t> - PROFILE </a:t>
            </a:r>
            <a:endParaRPr lang="en-IN" sz="2000" b="1" dirty="0">
              <a:solidFill>
                <a:schemeClr val="accent1">
                  <a:lumMod val="75000"/>
                </a:schemeClr>
              </a:solidFill>
              <a:latin typeface="Andalus" panose="02020603050405020304" pitchFamily="18" charset="-78"/>
              <a:cs typeface="Andalus" panose="02020603050405020304" pitchFamily="18" charset="-78"/>
            </a:endParaRPr>
          </a:p>
        </p:txBody>
      </p:sp>
      <p:sp>
        <p:nvSpPr>
          <p:cNvPr id="2" name="Rectangle 1"/>
          <p:cNvSpPr/>
          <p:nvPr/>
        </p:nvSpPr>
        <p:spPr>
          <a:xfrm>
            <a:off x="-4" y="1298210"/>
            <a:ext cx="11699311" cy="5078313"/>
          </a:xfrm>
          <a:prstGeom prst="rect">
            <a:avLst/>
          </a:prstGeom>
        </p:spPr>
        <p:txBody>
          <a:bodyPr wrap="square">
            <a:spAutoFit/>
          </a:bodyPr>
          <a:lstStyle/>
          <a:p>
            <a:pPr>
              <a:lnSpc>
                <a:spcPct val="150000"/>
              </a:lnSpc>
            </a:pPr>
            <a:r>
              <a:rPr lang="en-US" b="1" dirty="0">
                <a:latin typeface="Book Antiqua" pitchFamily="18" charset="0"/>
              </a:rPr>
              <a:t>				         A) </a:t>
            </a:r>
            <a:r>
              <a:rPr lang="en-US" b="1" u="sng" dirty="0">
                <a:latin typeface="Book Antiqua" pitchFamily="18" charset="0"/>
              </a:rPr>
              <a:t>GENERAL INFORMATION</a:t>
            </a:r>
            <a:endParaRPr lang="en-IN" b="1" dirty="0">
              <a:latin typeface="Book Antiqua" pitchFamily="18" charset="0"/>
            </a:endParaRPr>
          </a:p>
          <a:p>
            <a:pPr lvl="0">
              <a:lnSpc>
                <a:spcPct val="150000"/>
              </a:lnSpc>
            </a:pPr>
            <a:r>
              <a:rPr lang="en-US" dirty="0">
                <a:latin typeface="Book Antiqua" pitchFamily="18" charset="0"/>
              </a:rPr>
              <a:t>		Name of the Organization 	 	: </a:t>
            </a:r>
            <a:r>
              <a:rPr lang="en-US" b="1" dirty="0">
                <a:latin typeface="Book Antiqua" pitchFamily="18" charset="0"/>
              </a:rPr>
              <a:t>PRIYADARSHINI POLYSACKS LTD.</a:t>
            </a:r>
            <a:endParaRPr lang="en-IN" dirty="0">
              <a:latin typeface="Book Antiqua" pitchFamily="18" charset="0"/>
            </a:endParaRPr>
          </a:p>
          <a:p>
            <a:pPr lvl="0">
              <a:lnSpc>
                <a:spcPct val="150000"/>
              </a:lnSpc>
            </a:pPr>
            <a:r>
              <a:rPr lang="en-US" b="1" dirty="0">
                <a:latin typeface="Book Antiqua" pitchFamily="18" charset="0"/>
              </a:rPr>
              <a:t>		</a:t>
            </a:r>
            <a:r>
              <a:rPr lang="en-US" dirty="0">
                <a:latin typeface="Book Antiqua" pitchFamily="18" charset="0"/>
              </a:rPr>
              <a:t>Registered office/Postal Address  	: F-41,1</a:t>
            </a:r>
            <a:r>
              <a:rPr lang="en-US" baseline="30000" dirty="0">
                <a:latin typeface="Book Antiqua" pitchFamily="18" charset="0"/>
              </a:rPr>
              <a:t>st</a:t>
            </a:r>
            <a:r>
              <a:rPr lang="en-US" dirty="0">
                <a:latin typeface="Book Antiqua" pitchFamily="18" charset="0"/>
              </a:rPr>
              <a:t> Floor, Trade Centre, Station Road, </a:t>
            </a:r>
          </a:p>
          <a:p>
            <a:pPr lvl="0">
              <a:lnSpc>
                <a:spcPct val="150000"/>
              </a:lnSpc>
            </a:pPr>
            <a:r>
              <a:rPr lang="en-US" dirty="0">
                <a:latin typeface="Book Antiqua" pitchFamily="18" charset="0"/>
              </a:rPr>
              <a:t>						  Kolhapur – 416 001. Maharashtra State, India.</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Telephone Number 	 	: (0091-0231) – 2667342 / 44 / 47 / 49</a:t>
            </a:r>
            <a:endParaRPr lang="en-IN" dirty="0">
              <a:latin typeface="Book Antiqua" pitchFamily="18" charset="0"/>
            </a:endParaRPr>
          </a:p>
          <a:p>
            <a:pPr>
              <a:lnSpc>
                <a:spcPct val="150000"/>
              </a:lnSpc>
            </a:pPr>
            <a:r>
              <a:rPr lang="en-US" dirty="0">
                <a:latin typeface="Book Antiqua" pitchFamily="18" charset="0"/>
              </a:rPr>
              <a:t>		Direct No. of MD  	 	: (0091-0231) – 2667341</a:t>
            </a:r>
            <a:endParaRPr lang="en-IN" dirty="0">
              <a:latin typeface="Book Antiqua" pitchFamily="18" charset="0"/>
            </a:endParaRPr>
          </a:p>
          <a:p>
            <a:pPr>
              <a:lnSpc>
                <a:spcPct val="150000"/>
              </a:lnSpc>
            </a:pPr>
            <a:r>
              <a:rPr lang="en-US" dirty="0">
                <a:latin typeface="Book Antiqua" pitchFamily="18" charset="0"/>
              </a:rPr>
              <a:t>		Direct No. of Jt. MD 	 	: (0091-0231) – 2667339</a:t>
            </a:r>
            <a:endParaRPr lang="en-IN" dirty="0">
              <a:latin typeface="Book Antiqua" pitchFamily="18" charset="0"/>
            </a:endParaRPr>
          </a:p>
          <a:p>
            <a:pPr>
              <a:lnSpc>
                <a:spcPct val="150000"/>
              </a:lnSpc>
            </a:pPr>
            <a:r>
              <a:rPr lang="en-US" dirty="0">
                <a:latin typeface="Book Antiqua" pitchFamily="18" charset="0"/>
              </a:rPr>
              <a:t>		Direct No. of D.O. 	 	: (0091- 0231) - 2667340	</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Fax Number : 		 	: (0091-0231) - 2652241</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Website Address 			: www.priyabags.com</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Email I.D. 		 	: priyadarshini_polysacks@yahoo.com / 								  priyaoffice@yahoo.com </a:t>
            </a:r>
            <a:endParaRPr lang="en-IN" dirty="0">
              <a:latin typeface="Book Antiqua" pitchFamily="18" charset="0"/>
            </a:endParaRP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6A3774E4-48C7-4B26-B74A-3EB2A96ED63D}"/>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024499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85639" y="0"/>
            <a:ext cx="9136432" cy="6858000"/>
          </a:xfrm>
        </p:spPr>
        <p:txBody>
          <a:bodyPr>
            <a:normAutofit/>
          </a:bodyPr>
          <a:lstStyle/>
          <a:p>
            <a:pPr marL="0" indent="0">
              <a:buNone/>
            </a:pPr>
            <a:r>
              <a:rPr lang="en-US" b="1" dirty="0">
                <a:latin typeface="Book Antiqua" pitchFamily="18" charset="0"/>
              </a:rPr>
              <a:t>	</a:t>
            </a:r>
            <a:endParaRPr lang="en-US" sz="2200" b="1" dirty="0">
              <a:latin typeface="Book Antiqua" pitchFamily="18" charset="0"/>
            </a:endParaRPr>
          </a:p>
          <a:p>
            <a:pPr marL="0" indent="0" algn="ctr">
              <a:buNone/>
            </a:pPr>
            <a:r>
              <a:rPr lang="en-US" sz="2200" b="1" dirty="0">
                <a:latin typeface="Book Antiqua" pitchFamily="18" charset="0"/>
              </a:rPr>
              <a:t>“Various Photographs”</a:t>
            </a:r>
            <a:endParaRPr lang="en-IN" sz="2200" dirty="0">
              <a:latin typeface="Book Antiqua" pitchFamily="18" charset="0"/>
            </a:endParaRPr>
          </a:p>
          <a:p>
            <a:pPr marL="0" indent="0" algn="ctr">
              <a:buNone/>
            </a:pPr>
            <a:r>
              <a:rPr lang="en-IN" b="1" dirty="0">
                <a:latin typeface="Book Antiqua" pitchFamily="18" charset="0"/>
              </a:rPr>
              <a:t>Corporate Office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773" y="1241723"/>
            <a:ext cx="7642013" cy="5069621"/>
          </a:xfrm>
          <a:prstGeom prst="rect">
            <a:avLst/>
          </a:prstGeom>
          <a:ln w="31750">
            <a:solidFill>
              <a:schemeClr val="tx1"/>
            </a:solidFill>
          </a:ln>
        </p:spPr>
      </p:pic>
      <p:sp>
        <p:nvSpPr>
          <p:cNvPr id="8" name="Rectangle 7"/>
          <p:cNvSpPr/>
          <p:nvPr/>
        </p:nvSpPr>
        <p:spPr>
          <a:xfrm>
            <a:off x="4104116" y="6301175"/>
            <a:ext cx="3756156" cy="369332"/>
          </a:xfrm>
          <a:prstGeom prst="rect">
            <a:avLst/>
          </a:prstGeom>
        </p:spPr>
        <p:txBody>
          <a:bodyPr wrap="none">
            <a:spAutoFit/>
          </a:bodyPr>
          <a:lstStyle/>
          <a:p>
            <a:pPr algn="ctr"/>
            <a:r>
              <a:rPr lang="en-IN" b="1" dirty="0">
                <a:latin typeface="Book Antiqua" pitchFamily="18" charset="0"/>
              </a:rPr>
              <a:t>Chairman and Managing Director</a:t>
            </a:r>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1" name="Footer Placeholder 4">
            <a:extLst>
              <a:ext uri="{FF2B5EF4-FFF2-40B4-BE49-F238E27FC236}">
                <a16:creationId xmlns="" xmlns:a16="http://schemas.microsoft.com/office/drawing/2014/main" id="{F01DFA37-1A07-4F5D-B7BC-8DA56107129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303026" y="867989"/>
            <a:ext cx="7642800" cy="5068800"/>
          </a:xfrm>
          <a:prstGeom prst="rect">
            <a:avLst/>
          </a:prstGeom>
          <a:ln w="31750">
            <a:solidFill>
              <a:schemeClr val="tx1"/>
            </a:solidFill>
          </a:ln>
        </p:spPr>
      </p:pic>
      <p:sp>
        <p:nvSpPr>
          <p:cNvPr id="7" name="Rectangle 6"/>
          <p:cNvSpPr/>
          <p:nvPr/>
        </p:nvSpPr>
        <p:spPr>
          <a:xfrm>
            <a:off x="4807121" y="5965926"/>
            <a:ext cx="2860077" cy="369332"/>
          </a:xfrm>
          <a:prstGeom prst="rect">
            <a:avLst/>
          </a:prstGeom>
        </p:spPr>
        <p:txBody>
          <a:bodyPr wrap="none">
            <a:spAutoFit/>
          </a:bodyPr>
          <a:lstStyle/>
          <a:p>
            <a:pPr algn="ctr"/>
            <a:r>
              <a:rPr lang="en-US" b="1" dirty="0">
                <a:latin typeface="Book Antiqua" pitchFamily="18" charset="0"/>
              </a:rPr>
              <a:t>Joint Managing Director</a:t>
            </a:r>
            <a:endParaRPr lang="en-IN" b="1" dirty="0">
              <a:latin typeface="Book Antiqua" pitchFamily="18" charset="0"/>
            </a:endParaRPr>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CA25E441-9715-4D58-BBB9-AC7A97E8D00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996162" y="5899558"/>
            <a:ext cx="2356734" cy="369332"/>
          </a:xfrm>
          <a:prstGeom prst="rect">
            <a:avLst/>
          </a:prstGeom>
        </p:spPr>
        <p:txBody>
          <a:bodyPr wrap="none">
            <a:spAutoFit/>
          </a:bodyPr>
          <a:lstStyle/>
          <a:p>
            <a:pPr algn="ctr"/>
            <a:r>
              <a:rPr lang="en-IN" b="1" dirty="0">
                <a:latin typeface="Book Antiqua" pitchFamily="18" charset="0"/>
              </a:rPr>
              <a:t>Director Operations</a:t>
            </a:r>
          </a:p>
        </p:txBody>
      </p:sp>
      <p:pic>
        <p:nvPicPr>
          <p:cNvPr id="7" name="Picture 6"/>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2293045" y="830758"/>
            <a:ext cx="7642800" cy="5068800"/>
          </a:xfrm>
          <a:prstGeom prst="rect">
            <a:avLst/>
          </a:prstGeom>
          <a:ln w="31750">
            <a:solidFill>
              <a:schemeClr val="tx1"/>
            </a:solidFill>
          </a:ln>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6" name="Footer Placeholder 4">
            <a:extLst>
              <a:ext uri="{FF2B5EF4-FFF2-40B4-BE49-F238E27FC236}">
                <a16:creationId xmlns="" xmlns:a16="http://schemas.microsoft.com/office/drawing/2014/main" id="{C568A152-C949-401B-9800-58EE2E33B5F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67486" y="646146"/>
            <a:ext cx="4456669" cy="461665"/>
          </a:xfrm>
          <a:prstGeom prst="rect">
            <a:avLst/>
          </a:prstGeom>
        </p:spPr>
        <p:txBody>
          <a:bodyPr wrap="none">
            <a:spAutoFit/>
          </a:bodyPr>
          <a:lstStyle/>
          <a:p>
            <a:r>
              <a:rPr lang="en-IN" sz="2400" b="1" dirty="0">
                <a:latin typeface="Book Antiqua" pitchFamily="18" charset="0"/>
              </a:rPr>
              <a:t>Guest visited at Priyadarshini </a:t>
            </a:r>
            <a:endParaRPr lang="en-IN" sz="2400" dirty="0">
              <a:latin typeface="Book Antiqua" pitchFamily="18" charset="0"/>
            </a:endParaRPr>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8" name="Rectangle 7"/>
          <p:cNvSpPr/>
          <p:nvPr/>
        </p:nvSpPr>
        <p:spPr>
          <a:xfrm>
            <a:off x="1514645" y="5748163"/>
            <a:ext cx="3187952" cy="369332"/>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Ultratech Malkhed Cement</a:t>
            </a:r>
          </a:p>
        </p:txBody>
      </p:sp>
      <p:pic>
        <p:nvPicPr>
          <p:cNvPr id="13" name="Picture 12">
            <a:extLst>
              <a:ext uri="{FF2B5EF4-FFF2-40B4-BE49-F238E27FC236}">
                <a16:creationId xmlns="" xmlns:a16="http://schemas.microsoft.com/office/drawing/2014/main" id="{6A0C92C7-E350-4507-B457-07655BD2A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400" y="1609200"/>
            <a:ext cx="5400000" cy="3905442"/>
          </a:xfrm>
          <a:prstGeom prst="rect">
            <a:avLst/>
          </a:prstGeom>
          <a:ln w="28575">
            <a:solidFill>
              <a:schemeClr val="tx1"/>
            </a:solidFill>
          </a:ln>
        </p:spPr>
      </p:pic>
      <p:sp>
        <p:nvSpPr>
          <p:cNvPr id="14" name="Rectangle 13">
            <a:extLst>
              <a:ext uri="{FF2B5EF4-FFF2-40B4-BE49-F238E27FC236}">
                <a16:creationId xmlns="" xmlns:a16="http://schemas.microsoft.com/office/drawing/2014/main" id="{8E888833-8497-487C-A4D8-EEFC8AFDC0A4}"/>
              </a:ext>
            </a:extLst>
          </p:cNvPr>
          <p:cNvSpPr/>
          <p:nvPr/>
        </p:nvSpPr>
        <p:spPr>
          <a:xfrm>
            <a:off x="8120817" y="5715662"/>
            <a:ext cx="2049326" cy="369332"/>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Ultratech Cement</a:t>
            </a:r>
          </a:p>
        </p:txBody>
      </p:sp>
      <p:sp>
        <p:nvSpPr>
          <p:cNvPr id="9" name="Footer Placeholder 4">
            <a:extLst>
              <a:ext uri="{FF2B5EF4-FFF2-40B4-BE49-F238E27FC236}">
                <a16:creationId xmlns="" xmlns:a16="http://schemas.microsoft.com/office/drawing/2014/main" id="{1D95DA26-B71F-4DAB-B3E2-2009AF025FB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11921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5426BBA-A84E-402B-A42F-965CDAAFC26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7" name="Picture 6">
            <a:extLst>
              <a:ext uri="{FF2B5EF4-FFF2-40B4-BE49-F238E27FC236}">
                <a16:creationId xmlns="" xmlns:a16="http://schemas.microsoft.com/office/drawing/2014/main" id="{40E8D2B3-DC8F-4B0F-9EEF-0698C6357F3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53200" y="1609200"/>
            <a:ext cx="5400000" cy="3898800"/>
          </a:xfrm>
          <a:prstGeom prst="rect">
            <a:avLst/>
          </a:prstGeom>
          <a:ln w="28575">
            <a:solidFill>
              <a:schemeClr val="tx1"/>
            </a:solidFill>
          </a:ln>
        </p:spPr>
      </p:pic>
      <p:sp>
        <p:nvSpPr>
          <p:cNvPr id="8" name="Rectangle 7">
            <a:extLst>
              <a:ext uri="{FF2B5EF4-FFF2-40B4-BE49-F238E27FC236}">
                <a16:creationId xmlns="" xmlns:a16="http://schemas.microsoft.com/office/drawing/2014/main" id="{6D5395EA-BFAD-4A83-987E-182C0A257D9C}"/>
              </a:ext>
            </a:extLst>
          </p:cNvPr>
          <p:cNvSpPr/>
          <p:nvPr/>
        </p:nvSpPr>
        <p:spPr>
          <a:xfrm>
            <a:off x="6721092" y="5819631"/>
            <a:ext cx="4464216" cy="369332"/>
          </a:xfrm>
          <a:prstGeom prst="rect">
            <a:avLst/>
          </a:prstGeom>
          <a:noFill/>
        </p:spPr>
        <p:txBody>
          <a:bodyPr wrap="square" lIns="91440" tIns="45720" rIns="91440" bIns="45720">
            <a:spAutoFit/>
          </a:bodyPr>
          <a:lstStyle/>
          <a:p>
            <a:pPr algn="ctr"/>
            <a:r>
              <a:rPr lang="en-US" b="1" cap="none" spc="0" dirty="0">
                <a:ln w="0"/>
                <a:effectLst>
                  <a:outerShdw blurRad="38100" dist="19050" dir="2700000" algn="tl" rotWithShape="0">
                    <a:schemeClr val="dk1">
                      <a:alpha val="40000"/>
                    </a:schemeClr>
                  </a:outerShdw>
                </a:effectLst>
                <a:latin typeface="Book Antiqua" pitchFamily="18" charset="0"/>
              </a:rPr>
              <a:t>BIS (</a:t>
            </a:r>
            <a:r>
              <a:rPr lang="en-IN" b="1" dirty="0">
                <a:latin typeface="Book Antiqua" pitchFamily="18" charset="0"/>
              </a:rPr>
              <a:t>Bureau of Indian Standards</a:t>
            </a:r>
            <a:r>
              <a:rPr lang="en-US" b="1" cap="none" spc="0" dirty="0">
                <a:ln w="0"/>
                <a:effectLst>
                  <a:outerShdw blurRad="38100" dist="19050" dir="2700000" algn="tl" rotWithShape="0">
                    <a:schemeClr val="dk1">
                      <a:alpha val="40000"/>
                    </a:schemeClr>
                  </a:outerShdw>
                </a:effectLst>
                <a:latin typeface="Book Antiqua" pitchFamily="18" charset="0"/>
              </a:rPr>
              <a:t>)</a:t>
            </a: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 - 2018</a:t>
            </a:r>
          </a:p>
        </p:txBody>
      </p:sp>
      <p:sp>
        <p:nvSpPr>
          <p:cNvPr id="9" name="Rectangle 8">
            <a:extLst>
              <a:ext uri="{FF2B5EF4-FFF2-40B4-BE49-F238E27FC236}">
                <a16:creationId xmlns="" xmlns:a16="http://schemas.microsoft.com/office/drawing/2014/main" id="{E490D518-BEAD-4FD8-8DB2-5253BDFCA082}"/>
              </a:ext>
            </a:extLst>
          </p:cNvPr>
          <p:cNvSpPr/>
          <p:nvPr/>
        </p:nvSpPr>
        <p:spPr>
          <a:xfrm>
            <a:off x="1006693" y="5698448"/>
            <a:ext cx="4464216" cy="646331"/>
          </a:xfrm>
          <a:prstGeom prst="rect">
            <a:avLst/>
          </a:prstGeom>
          <a:noFill/>
        </p:spPr>
        <p:txBody>
          <a:bodyPr wrap="square" lIns="91440" tIns="45720" rIns="91440" bIns="45720">
            <a:spAutoFit/>
          </a:bodyPr>
          <a:lstStyle/>
          <a:p>
            <a:pPr algn="ctr"/>
            <a:r>
              <a:rPr lang="en-US" b="1" cap="none" spc="0" dirty="0">
                <a:ln w="0"/>
                <a:effectLst>
                  <a:outerShdw blurRad="38100" dist="19050" dir="2700000" algn="tl" rotWithShape="0">
                    <a:schemeClr val="dk1">
                      <a:alpha val="40000"/>
                    </a:schemeClr>
                  </a:outerShdw>
                </a:effectLst>
                <a:latin typeface="Book Antiqua" pitchFamily="18" charset="0"/>
              </a:rPr>
              <a:t>BIS (</a:t>
            </a:r>
            <a:r>
              <a:rPr lang="en-IN" b="1" dirty="0">
                <a:latin typeface="Book Antiqua" pitchFamily="18" charset="0"/>
              </a:rPr>
              <a:t>Bureau of Indian Standards</a:t>
            </a:r>
            <a:r>
              <a:rPr lang="en-US" b="1" cap="none" spc="0" dirty="0">
                <a:ln w="0"/>
                <a:effectLst>
                  <a:outerShdw blurRad="38100" dist="19050" dir="2700000" algn="tl" rotWithShape="0">
                    <a:schemeClr val="dk1">
                      <a:alpha val="40000"/>
                    </a:schemeClr>
                  </a:outerShdw>
                </a:effectLst>
                <a:latin typeface="Book Antiqua" pitchFamily="18" charset="0"/>
              </a:rPr>
              <a:t>)</a:t>
            </a: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 Pune -2015</a:t>
            </a:r>
          </a:p>
        </p:txBody>
      </p:sp>
      <p:pic>
        <p:nvPicPr>
          <p:cNvPr id="10" name="Picture 9">
            <a:extLst>
              <a:ext uri="{FF2B5EF4-FFF2-40B4-BE49-F238E27FC236}">
                <a16:creationId xmlns="" xmlns:a16="http://schemas.microsoft.com/office/drawing/2014/main" id="{B3A8D95C-3D0B-47E5-9800-B92A568832C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75200" y="1609200"/>
            <a:ext cx="5400000" cy="3899378"/>
          </a:xfrm>
          <a:prstGeom prst="rect">
            <a:avLst/>
          </a:prstGeom>
          <a:ln w="28575">
            <a:solidFill>
              <a:schemeClr val="tx1"/>
            </a:solidFill>
          </a:ln>
        </p:spPr>
      </p:pic>
      <p:sp>
        <p:nvSpPr>
          <p:cNvPr id="11" name="Footer Placeholder 4">
            <a:extLst>
              <a:ext uri="{FF2B5EF4-FFF2-40B4-BE49-F238E27FC236}">
                <a16:creationId xmlns="" xmlns:a16="http://schemas.microsoft.com/office/drawing/2014/main" id="{A2A3A998-30A5-497B-84E3-B8ECA932E4E6}"/>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219086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15"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363" y="1609200"/>
            <a:ext cx="5401344" cy="389937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842773" y="5728906"/>
            <a:ext cx="2662523" cy="369332"/>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HDFC  Bank Guest</a:t>
            </a:r>
          </a:p>
        </p:txBody>
      </p:sp>
      <p:pic>
        <p:nvPicPr>
          <p:cNvPr id="3" name="Picture 2">
            <a:extLst>
              <a:ext uri="{FF2B5EF4-FFF2-40B4-BE49-F238E27FC236}">
                <a16:creationId xmlns="" xmlns:a16="http://schemas.microsoft.com/office/drawing/2014/main" id="{6212668E-5671-4C74-959A-0063EE4493E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372000" y="1609200"/>
            <a:ext cx="5400000" cy="3898800"/>
          </a:xfrm>
          <a:prstGeom prst="rect">
            <a:avLst/>
          </a:prstGeom>
          <a:noFill/>
          <a:ln w="31750">
            <a:solidFill>
              <a:schemeClr val="tx1"/>
            </a:solidFill>
            <a:miter lim="800000"/>
            <a:headEnd/>
            <a:tailEnd/>
          </a:ln>
          <a:effectLst/>
        </p:spPr>
      </p:pic>
      <p:sp>
        <p:nvSpPr>
          <p:cNvPr id="11" name="Rectangle 10">
            <a:extLst>
              <a:ext uri="{FF2B5EF4-FFF2-40B4-BE49-F238E27FC236}">
                <a16:creationId xmlns="" xmlns:a16="http://schemas.microsoft.com/office/drawing/2014/main" id="{9159D86C-9136-4968-A9DD-8E9C02D47C1D}"/>
              </a:ext>
            </a:extLst>
          </p:cNvPr>
          <p:cNvSpPr/>
          <p:nvPr/>
        </p:nvSpPr>
        <p:spPr>
          <a:xfrm>
            <a:off x="7740738" y="5728906"/>
            <a:ext cx="2662523" cy="369332"/>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RBL  Bank Guest</a:t>
            </a:r>
          </a:p>
        </p:txBody>
      </p:sp>
      <p:sp>
        <p:nvSpPr>
          <p:cNvPr id="8" name="Footer Placeholder 4">
            <a:extLst>
              <a:ext uri="{FF2B5EF4-FFF2-40B4-BE49-F238E27FC236}">
                <a16:creationId xmlns="" xmlns:a16="http://schemas.microsoft.com/office/drawing/2014/main" id="{941E8465-A5FD-4163-AA6B-B31F36B7C63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7656721" y="5720369"/>
            <a:ext cx="3073706" cy="369332"/>
          </a:xfrm>
          <a:prstGeom prst="rect">
            <a:avLst/>
          </a:prstGeom>
          <a:noFill/>
        </p:spPr>
        <p:txBody>
          <a:bodyPr wrap="square" lIns="91440" tIns="45720" rIns="91440" bIns="45720">
            <a:spAutoFit/>
          </a:bodyPr>
          <a:lstStyle/>
          <a:p>
            <a:pPr algn="ctr"/>
            <a:r>
              <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rPr>
              <a:t>EID Parry Sugar Inspection</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6400" y="1609200"/>
            <a:ext cx="5401344" cy="3899379"/>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2" name="Rectangle 11"/>
          <p:cNvSpPr/>
          <p:nvPr/>
        </p:nvSpPr>
        <p:spPr>
          <a:xfrm>
            <a:off x="1328676" y="5711393"/>
            <a:ext cx="3693048" cy="369332"/>
          </a:xfrm>
          <a:prstGeom prst="rect">
            <a:avLst/>
          </a:prstGeom>
          <a:noFill/>
        </p:spPr>
        <p:txBody>
          <a:bodyPr wrap="square" lIns="91440" tIns="45720" rIns="91440" bIns="45720">
            <a:spAutoFit/>
          </a:bodyPr>
          <a:lstStyle/>
          <a:p>
            <a:pPr algn="ctr"/>
            <a:r>
              <a:rPr lang="en-US" b="1" dirty="0">
                <a:ln w="0"/>
                <a:effectLst>
                  <a:outerShdw blurRad="38100" dist="19050" dir="2700000" algn="tl" rotWithShape="0">
                    <a:schemeClr val="dk1">
                      <a:alpha val="40000"/>
                    </a:schemeClr>
                  </a:outerShdw>
                </a:effectLst>
                <a:latin typeface="Book Antiqua" pitchFamily="18" charset="0"/>
              </a:rPr>
              <a:t>Reliance Industries</a:t>
            </a:r>
          </a:p>
        </p:txBody>
      </p:sp>
      <p:sp>
        <p:nvSpPr>
          <p:cNvPr id="10" name="Footer Placeholder 4">
            <a:extLst>
              <a:ext uri="{FF2B5EF4-FFF2-40B4-BE49-F238E27FC236}">
                <a16:creationId xmlns="" xmlns:a16="http://schemas.microsoft.com/office/drawing/2014/main" id="{ED7B641C-9FBF-4251-99E2-F67BBFFB240F}"/>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622564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9" name="Rectangle 8"/>
          <p:cNvSpPr/>
          <p:nvPr/>
        </p:nvSpPr>
        <p:spPr>
          <a:xfrm>
            <a:off x="1328676" y="5603102"/>
            <a:ext cx="3693048" cy="369332"/>
          </a:xfrm>
          <a:prstGeom prst="rect">
            <a:avLst/>
          </a:prstGeom>
          <a:noFill/>
        </p:spPr>
        <p:txBody>
          <a:bodyPr wrap="square" lIns="91440" tIns="45720" rIns="91440" bIns="45720">
            <a:spAutoFit/>
          </a:bodyPr>
          <a:lstStyle/>
          <a:p>
            <a:pPr algn="ctr"/>
            <a:r>
              <a:rPr lang="en-US" b="1" dirty="0">
                <a:latin typeface="Book Antiqua" pitchFamily="18" charset="0"/>
              </a:rPr>
              <a:t>EID Parry India Ltd</a:t>
            </a:r>
            <a:endPar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endParaRPr>
          </a:p>
        </p:txBody>
      </p:sp>
      <p:pic>
        <p:nvPicPr>
          <p:cNvPr id="11" name="Picture 10"/>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2" name="Rectangle 11"/>
          <p:cNvSpPr/>
          <p:nvPr/>
        </p:nvSpPr>
        <p:spPr>
          <a:xfrm>
            <a:off x="7149876" y="5603102"/>
            <a:ext cx="3693048" cy="369332"/>
          </a:xfrm>
          <a:prstGeom prst="rect">
            <a:avLst/>
          </a:prstGeom>
          <a:noFill/>
        </p:spPr>
        <p:txBody>
          <a:bodyPr wrap="square" lIns="91440" tIns="45720" rIns="91440" bIns="45720">
            <a:spAutoFit/>
          </a:bodyPr>
          <a:lstStyle/>
          <a:p>
            <a:pPr algn="ctr"/>
            <a:r>
              <a:rPr lang="en-US" b="1" dirty="0">
                <a:latin typeface="Book Antiqua" pitchFamily="18" charset="0"/>
              </a:rPr>
              <a:t>Ad Star Guest</a:t>
            </a:r>
            <a:endParaRPr lang="en-US" b="1" cap="none" spc="0" dirty="0">
              <a:ln w="0"/>
              <a:solidFill>
                <a:schemeClr val="tx1"/>
              </a:solidFill>
              <a:effectLst>
                <a:outerShdw blurRad="38100" dist="19050" dir="2700000" algn="tl" rotWithShape="0">
                  <a:schemeClr val="dk1">
                    <a:alpha val="40000"/>
                  </a:schemeClr>
                </a:outerShdw>
              </a:effectLst>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A69D67C4-BBF3-4DDB-BAB2-163C5F410E5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990056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TextBox 8"/>
          <p:cNvSpPr txBox="1"/>
          <p:nvPr/>
        </p:nvSpPr>
        <p:spPr>
          <a:xfrm>
            <a:off x="3850913" y="436434"/>
            <a:ext cx="4490172" cy="400110"/>
          </a:xfrm>
          <a:prstGeom prst="rect">
            <a:avLst/>
          </a:prstGeom>
          <a:noFill/>
        </p:spPr>
        <p:txBody>
          <a:bodyPr wrap="square" rtlCol="0">
            <a:spAutoFit/>
          </a:bodyPr>
          <a:lstStyle/>
          <a:p>
            <a:r>
              <a:rPr lang="en-US" sz="2000" b="1" dirty="0">
                <a:latin typeface="Baskerville Old Face" pitchFamily="18" charset="0"/>
              </a:rPr>
              <a:t>Textile Student Visit- DKTE Ichalkaranji.</a:t>
            </a:r>
            <a:endParaRPr lang="en-IN" sz="2000" b="1" dirty="0">
              <a:latin typeface="Baskerville Old Face" pitchFamily="18" charset="0"/>
            </a:endParaRPr>
          </a:p>
        </p:txBody>
      </p:sp>
      <p:pic>
        <p:nvPicPr>
          <p:cNvPr id="4" name="Picture 3">
            <a:extLst>
              <a:ext uri="{FF2B5EF4-FFF2-40B4-BE49-F238E27FC236}">
                <a16:creationId xmlns="" xmlns:a16="http://schemas.microsoft.com/office/drawing/2014/main" id="{37CE9728-2D12-4ADD-A154-658CAC21DAC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8000" y="1609200"/>
            <a:ext cx="5400000" cy="3898800"/>
          </a:xfrm>
          <a:prstGeom prst="rect">
            <a:avLst/>
          </a:prstGeom>
          <a:noFill/>
          <a:ln w="25400">
            <a:solidFill>
              <a:schemeClr val="tx1"/>
            </a:solidFill>
          </a:ln>
        </p:spPr>
      </p:pic>
      <p:pic>
        <p:nvPicPr>
          <p:cNvPr id="6" name="Picture 5">
            <a:extLst>
              <a:ext uri="{FF2B5EF4-FFF2-40B4-BE49-F238E27FC236}">
                <a16:creationId xmlns="" xmlns:a16="http://schemas.microsoft.com/office/drawing/2014/main" id="{84A5D2AA-93EA-45AD-84EF-711DB420CBC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53200" y="1609200"/>
            <a:ext cx="5400000" cy="3898800"/>
          </a:xfrm>
          <a:prstGeom prst="rect">
            <a:avLst/>
          </a:prstGeom>
          <a:noFill/>
          <a:ln w="25400">
            <a:solidFill>
              <a:schemeClr val="tx1"/>
            </a:solidFill>
          </a:ln>
        </p:spPr>
      </p:pic>
      <p:sp>
        <p:nvSpPr>
          <p:cNvPr id="7" name="Footer Placeholder 4">
            <a:extLst>
              <a:ext uri="{FF2B5EF4-FFF2-40B4-BE49-F238E27FC236}">
                <a16:creationId xmlns="" xmlns:a16="http://schemas.microsoft.com/office/drawing/2014/main" id="{907AF561-5898-45BA-9338-31316528DAD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049181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8" name="TextBox 7"/>
          <p:cNvSpPr txBox="1"/>
          <p:nvPr/>
        </p:nvSpPr>
        <p:spPr>
          <a:xfrm>
            <a:off x="8463055" y="5803316"/>
            <a:ext cx="1066689" cy="369332"/>
          </a:xfrm>
          <a:prstGeom prst="rect">
            <a:avLst/>
          </a:prstGeom>
          <a:noFill/>
        </p:spPr>
        <p:txBody>
          <a:bodyPr wrap="square" rtlCol="0">
            <a:spAutoFit/>
          </a:bodyPr>
          <a:lstStyle/>
          <a:p>
            <a:r>
              <a:rPr lang="en-IN" b="1" dirty="0">
                <a:latin typeface="Book Antiqua" pitchFamily="18" charset="0"/>
              </a:rPr>
              <a:t>Parking</a:t>
            </a:r>
          </a:p>
        </p:txBody>
      </p:sp>
      <p:pic>
        <p:nvPicPr>
          <p:cNvPr id="12" name="Picture 1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3" name="TextBox 12"/>
          <p:cNvSpPr txBox="1"/>
          <p:nvPr/>
        </p:nvSpPr>
        <p:spPr>
          <a:xfrm>
            <a:off x="2189224" y="5803316"/>
            <a:ext cx="1971952" cy="369332"/>
          </a:xfrm>
          <a:prstGeom prst="rect">
            <a:avLst/>
          </a:prstGeom>
          <a:noFill/>
        </p:spPr>
        <p:txBody>
          <a:bodyPr wrap="square" rtlCol="0">
            <a:spAutoFit/>
          </a:bodyPr>
          <a:lstStyle/>
          <a:p>
            <a:r>
              <a:rPr lang="en-IN" b="1" dirty="0">
                <a:latin typeface="Book Antiqua" pitchFamily="18" charset="0"/>
              </a:rPr>
              <a:t>Bank Of Baroda</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99FA2E16-199F-441A-82C9-5204F561F6A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48277"/>
            <a:ext cx="11899726" cy="6324808"/>
          </a:xfrm>
          <a:prstGeom prst="rect">
            <a:avLst/>
          </a:prstGeom>
        </p:spPr>
        <p:txBody>
          <a:bodyPr wrap="square">
            <a:spAutoFit/>
          </a:bodyPr>
          <a:lstStyle/>
          <a:p>
            <a:pPr lvl="0">
              <a:lnSpc>
                <a:spcPct val="150000"/>
              </a:lnSpc>
            </a:pPr>
            <a:r>
              <a:rPr lang="en-US" dirty="0">
                <a:latin typeface="Book Antiqua" pitchFamily="18" charset="0"/>
              </a:rPr>
              <a:t>	Factory / Work’s address – UNIT-I    	  : Plot No. : 20/2, M.I.D.C. Shiroli, Kolhapur – 416 122.</a:t>
            </a:r>
          </a:p>
          <a:p>
            <a:pPr lvl="0">
              <a:lnSpc>
                <a:spcPct val="150000"/>
              </a:lnSpc>
            </a:pPr>
            <a:r>
              <a:rPr lang="en-US" dirty="0">
                <a:latin typeface="Book Antiqua" pitchFamily="18" charset="0"/>
              </a:rPr>
              <a:t>					   	   E-mail: priyaworks@yahoo.com</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Factory / Work’s address – UNIT-II    	  : Plot No. : 15, M.I.D.C. Shiroli, Kolhapur – 416 122.</a:t>
            </a:r>
          </a:p>
          <a:p>
            <a:pPr>
              <a:lnSpc>
                <a:spcPct val="150000"/>
              </a:lnSpc>
            </a:pPr>
            <a:r>
              <a:rPr lang="en-US" dirty="0">
                <a:latin typeface="Book Antiqua" pitchFamily="18" charset="0"/>
              </a:rPr>
              <a:t>         					     	    E-mail : priyaworks_unit2@yahoo.in</a:t>
            </a:r>
            <a:endParaRPr lang="en-IN" dirty="0">
              <a:latin typeface="Book Antiqua" pitchFamily="18" charset="0"/>
            </a:endParaRPr>
          </a:p>
          <a:p>
            <a:pPr>
              <a:lnSpc>
                <a:spcPct val="150000"/>
              </a:lnSpc>
            </a:pPr>
            <a:r>
              <a:rPr lang="en-US" dirty="0">
                <a:latin typeface="Book Antiqua" pitchFamily="18" charset="0"/>
              </a:rPr>
              <a:t> 	Telephone Number 		   	  : 0091-0230) - 2468327 / 2468927 / 2460641.</a:t>
            </a:r>
            <a:endParaRPr lang="en-IN" dirty="0">
              <a:latin typeface="Book Antiqua" pitchFamily="18" charset="0"/>
            </a:endParaRPr>
          </a:p>
          <a:p>
            <a:pPr>
              <a:lnSpc>
                <a:spcPct val="150000"/>
              </a:lnSpc>
            </a:pPr>
            <a:r>
              <a:rPr lang="en-US" b="1" dirty="0">
                <a:latin typeface="Book Antiqua" pitchFamily="18" charset="0"/>
              </a:rPr>
              <a:t>	</a:t>
            </a:r>
            <a:r>
              <a:rPr lang="en-US" dirty="0">
                <a:latin typeface="Book Antiqua" pitchFamily="18" charset="0"/>
              </a:rPr>
              <a:t>Fax Number  			   	  : (0091-0230) - 2460642.</a:t>
            </a:r>
            <a:endParaRPr lang="en-IN" dirty="0">
              <a:latin typeface="Book Antiqua" pitchFamily="18" charset="0"/>
            </a:endParaRPr>
          </a:p>
          <a:p>
            <a:pPr lvl="0">
              <a:lnSpc>
                <a:spcPct val="150000"/>
              </a:lnSpc>
            </a:pPr>
            <a:r>
              <a:rPr lang="en-US" dirty="0">
                <a:latin typeface="Book Antiqua" pitchFamily="18" charset="0"/>
              </a:rPr>
              <a:t>	</a:t>
            </a:r>
            <a:r>
              <a:rPr lang="en-US" b="1" dirty="0">
                <a:latin typeface="Book Antiqua" pitchFamily="18" charset="0"/>
              </a:rPr>
              <a:t>Key Person for Contact </a:t>
            </a:r>
            <a:r>
              <a:rPr lang="en-US" dirty="0">
                <a:latin typeface="Book Antiqua" pitchFamily="18" charset="0"/>
              </a:rPr>
              <a:t>  		   	  : 1) Mr. N.C.Sanghvi (M. D.)-098220-49542 							          	      (nemchand_sanghvi@rediffmail.com)</a:t>
            </a:r>
            <a:endParaRPr lang="en-IN" dirty="0">
              <a:latin typeface="Book Antiqua" pitchFamily="18" charset="0"/>
            </a:endParaRPr>
          </a:p>
          <a:p>
            <a:pPr>
              <a:lnSpc>
                <a:spcPct val="150000"/>
              </a:lnSpc>
            </a:pPr>
            <a:r>
              <a:rPr lang="en-US" dirty="0">
                <a:latin typeface="Book Antiqua" pitchFamily="18" charset="0"/>
              </a:rPr>
              <a:t>		          			       	    2) Mr. S.N.Sanghvi (Jt. MD)-098901-65542 		  				           	        	     (sanghvi.sn@gmail.com /shitalns@priyabags.com ) </a:t>
            </a:r>
            <a:endParaRPr lang="en-IN" dirty="0">
              <a:latin typeface="Book Antiqua" pitchFamily="18" charset="0"/>
            </a:endParaRPr>
          </a:p>
          <a:p>
            <a:pPr>
              <a:lnSpc>
                <a:spcPct val="150000"/>
              </a:lnSpc>
            </a:pPr>
            <a:r>
              <a:rPr lang="en-US" dirty="0">
                <a:latin typeface="Book Antiqua" pitchFamily="18" charset="0"/>
              </a:rPr>
              <a:t>		         				    3) Mr. P. N. Sanghvi (D.O.)–MS-USA) - 09881465669						        	   (pritamsanghvi1979@gmail.com/pritamns@priyabags.com)</a:t>
            </a:r>
          </a:p>
          <a:p>
            <a:pPr>
              <a:lnSpc>
                <a:spcPct val="150000"/>
              </a:lnSpc>
            </a:pPr>
            <a:r>
              <a:rPr lang="en-US" dirty="0">
                <a:latin typeface="Book Antiqua" pitchFamily="18" charset="0"/>
              </a:rPr>
              <a:t>	Status of the firm  			  : Limited Company</a:t>
            </a:r>
            <a:endParaRPr lang="en-IN" dirty="0">
              <a:latin typeface="Book Antiqua" pitchFamily="18" charset="0"/>
            </a:endParaRPr>
          </a:p>
          <a:p>
            <a:pPr lvl="0">
              <a:lnSpc>
                <a:spcPct val="150000"/>
              </a:lnSpc>
            </a:pPr>
            <a:r>
              <a:rPr lang="en-US" dirty="0">
                <a:latin typeface="Book Antiqua" pitchFamily="18" charset="0"/>
              </a:rPr>
              <a:t>	Area of Activity 				  : Manufacturing of Circular Woven Sacks. 								   (i.e. Conversion of Granules into Printed Sacks)</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BB2A9C8C-D303-4A67-AD41-B545B5C8C82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024499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9" name="TextBox 8"/>
          <p:cNvSpPr txBox="1"/>
          <p:nvPr/>
        </p:nvSpPr>
        <p:spPr>
          <a:xfrm>
            <a:off x="2182247" y="5698995"/>
            <a:ext cx="1985906" cy="369332"/>
          </a:xfrm>
          <a:prstGeom prst="rect">
            <a:avLst/>
          </a:prstGeom>
          <a:noFill/>
        </p:spPr>
        <p:txBody>
          <a:bodyPr wrap="square" rtlCol="0">
            <a:spAutoFit/>
          </a:bodyPr>
          <a:lstStyle/>
          <a:p>
            <a:r>
              <a:rPr lang="en-IN" b="1" dirty="0">
                <a:latin typeface="Book Antiqua" pitchFamily="18" charset="0"/>
              </a:rPr>
              <a:t>Main gate Unit-1</a:t>
            </a:r>
          </a:p>
        </p:txBody>
      </p:sp>
      <p:pic>
        <p:nvPicPr>
          <p:cNvPr id="10" name="Picture 9"/>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1" name="TextBox 10"/>
          <p:cNvSpPr txBox="1"/>
          <p:nvPr/>
        </p:nvSpPr>
        <p:spPr>
          <a:xfrm>
            <a:off x="7944214" y="5699649"/>
            <a:ext cx="2104372" cy="369332"/>
          </a:xfrm>
          <a:prstGeom prst="rect">
            <a:avLst/>
          </a:prstGeom>
          <a:noFill/>
        </p:spPr>
        <p:txBody>
          <a:bodyPr wrap="square" rtlCol="0">
            <a:spAutoFit/>
          </a:bodyPr>
          <a:lstStyle/>
          <a:p>
            <a:r>
              <a:rPr lang="en-IN" b="1" dirty="0">
                <a:latin typeface="Book Antiqua" pitchFamily="18" charset="0"/>
              </a:rPr>
              <a:t>Main gate Unit-2</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ADBC4778-9CC3-4748-BB8E-7A299C9A7FC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9336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rot="5400000">
            <a:off x="1195200" y="923715"/>
            <a:ext cx="3898800" cy="5400000"/>
          </a:xfrm>
          <a:prstGeom prst="rect">
            <a:avLst/>
          </a:prstGeom>
          <a:ln w="28575">
            <a:solidFill>
              <a:schemeClr val="tx1"/>
            </a:solidFill>
          </a:ln>
        </p:spPr>
      </p:pic>
      <p:sp>
        <p:nvSpPr>
          <p:cNvPr id="9" name="TextBox 8"/>
          <p:cNvSpPr txBox="1"/>
          <p:nvPr/>
        </p:nvSpPr>
        <p:spPr>
          <a:xfrm>
            <a:off x="1619480" y="5712849"/>
            <a:ext cx="3382178" cy="369332"/>
          </a:xfrm>
          <a:prstGeom prst="rect">
            <a:avLst/>
          </a:prstGeom>
          <a:noFill/>
        </p:spPr>
        <p:txBody>
          <a:bodyPr wrap="square" rtlCol="0">
            <a:spAutoFit/>
          </a:bodyPr>
          <a:lstStyle/>
          <a:p>
            <a:r>
              <a:rPr lang="en-IN" b="1" dirty="0">
                <a:latin typeface="Book Antiqua" pitchFamily="18" charset="0"/>
              </a:rPr>
              <a:t>CCTV Camera Surveillance </a:t>
            </a:r>
          </a:p>
        </p:txBody>
      </p:sp>
      <p:sp>
        <p:nvSpPr>
          <p:cNvPr id="10" name="TextBox 9"/>
          <p:cNvSpPr txBox="1"/>
          <p:nvPr/>
        </p:nvSpPr>
        <p:spPr>
          <a:xfrm>
            <a:off x="7546001" y="5712849"/>
            <a:ext cx="2900797" cy="369332"/>
          </a:xfrm>
          <a:prstGeom prst="rect">
            <a:avLst/>
          </a:prstGeom>
          <a:noFill/>
        </p:spPr>
        <p:txBody>
          <a:bodyPr wrap="square" rtlCol="0">
            <a:spAutoFit/>
          </a:bodyPr>
          <a:lstStyle/>
          <a:p>
            <a:r>
              <a:rPr lang="en-IN" b="1" dirty="0">
                <a:latin typeface="Book Antiqua" pitchFamily="18" charset="0"/>
              </a:rPr>
              <a:t>Raw Material Unloading</a:t>
            </a:r>
          </a:p>
        </p:txBody>
      </p:sp>
      <p:pic>
        <p:nvPicPr>
          <p:cNvPr id="11" name="Picture 10"/>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48794"/>
            <a:ext cx="5400000" cy="3898800"/>
          </a:xfrm>
          <a:prstGeom prst="rect">
            <a:avLst/>
          </a:prstGeom>
          <a:ln w="28575">
            <a:solidFill>
              <a:schemeClr val="tx1"/>
            </a:solidFill>
          </a:ln>
        </p:spPr>
      </p:pic>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AB6882A0-7342-4A2C-9849-847F23CD25DA}"/>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86242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rgbClr val="1E0419"/>
            </a:solidFill>
          </a:ln>
        </p:spPr>
      </p:pic>
      <p:pic>
        <p:nvPicPr>
          <p:cNvPr id="3" name="Picture 2"/>
          <p:cNvPicPr>
            <a:picLocks/>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rgbClr val="1E0419"/>
            </a:solidFill>
          </a:ln>
        </p:spPr>
      </p:pic>
      <p:sp>
        <p:nvSpPr>
          <p:cNvPr id="12" name="TextBox 11"/>
          <p:cNvSpPr txBox="1"/>
          <p:nvPr/>
        </p:nvSpPr>
        <p:spPr>
          <a:xfrm>
            <a:off x="2133567" y="5652354"/>
            <a:ext cx="2083266" cy="369332"/>
          </a:xfrm>
          <a:prstGeom prst="rect">
            <a:avLst/>
          </a:prstGeom>
          <a:noFill/>
        </p:spPr>
        <p:txBody>
          <a:bodyPr wrap="square" rtlCol="0">
            <a:spAutoFit/>
          </a:bodyPr>
          <a:lstStyle/>
          <a:p>
            <a:r>
              <a:rPr lang="en-IN" b="1" dirty="0">
                <a:latin typeface="Baskerville Old Face" pitchFamily="18" charset="0"/>
              </a:rPr>
              <a:t>Security Gate- Unit2</a:t>
            </a:r>
          </a:p>
        </p:txBody>
      </p:sp>
      <p:sp>
        <p:nvSpPr>
          <p:cNvPr id="13" name="TextBox 12"/>
          <p:cNvSpPr txBox="1"/>
          <p:nvPr/>
        </p:nvSpPr>
        <p:spPr>
          <a:xfrm>
            <a:off x="7790624" y="5652354"/>
            <a:ext cx="2411551" cy="369332"/>
          </a:xfrm>
          <a:prstGeom prst="rect">
            <a:avLst/>
          </a:prstGeom>
          <a:noFill/>
        </p:spPr>
        <p:txBody>
          <a:bodyPr wrap="square" rtlCol="0">
            <a:spAutoFit/>
          </a:bodyPr>
          <a:lstStyle/>
          <a:p>
            <a:r>
              <a:rPr lang="en-IN" b="1" dirty="0">
                <a:latin typeface="Baskerville Old Face" pitchFamily="18" charset="0"/>
              </a:rPr>
              <a:t>Front Elevation Unit-2</a:t>
            </a:r>
          </a:p>
        </p:txBody>
      </p:sp>
      <p:pic>
        <p:nvPicPr>
          <p:cNvPr id="15" name="Picture 1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11004FC5-3B0E-4DDC-9BC3-48CCFF89030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3"/>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rgbClr val="1E0419"/>
            </a:solidFill>
          </a:ln>
        </p:spPr>
      </p:pic>
      <p:pic>
        <p:nvPicPr>
          <p:cNvPr id="11" name="Picture 10"/>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rgbClr val="1E0419"/>
            </a:solidFill>
          </a:ln>
        </p:spPr>
      </p:pic>
      <p:sp>
        <p:nvSpPr>
          <p:cNvPr id="5" name="TextBox 4"/>
          <p:cNvSpPr txBox="1"/>
          <p:nvPr/>
        </p:nvSpPr>
        <p:spPr>
          <a:xfrm>
            <a:off x="1269334" y="5771984"/>
            <a:ext cx="3811732" cy="369332"/>
          </a:xfrm>
          <a:prstGeom prst="rect">
            <a:avLst/>
          </a:prstGeom>
          <a:noFill/>
        </p:spPr>
        <p:txBody>
          <a:bodyPr wrap="square" rtlCol="0">
            <a:spAutoFit/>
          </a:bodyPr>
          <a:lstStyle/>
          <a:p>
            <a:r>
              <a:rPr lang="en-IN" b="1" dirty="0">
                <a:latin typeface="Baskerville Old Face" pitchFamily="18" charset="0"/>
              </a:rPr>
              <a:t>Shri Ganesh Riddhi Siddhi Temple</a:t>
            </a:r>
          </a:p>
        </p:txBody>
      </p:sp>
      <p:sp>
        <p:nvSpPr>
          <p:cNvPr id="7" name="TextBox 6"/>
          <p:cNvSpPr txBox="1"/>
          <p:nvPr/>
        </p:nvSpPr>
        <p:spPr>
          <a:xfrm>
            <a:off x="8035469" y="5797066"/>
            <a:ext cx="1921861" cy="369332"/>
          </a:xfrm>
          <a:prstGeom prst="rect">
            <a:avLst/>
          </a:prstGeom>
          <a:noFill/>
        </p:spPr>
        <p:txBody>
          <a:bodyPr wrap="square" rtlCol="0">
            <a:spAutoFit/>
          </a:bodyPr>
          <a:lstStyle/>
          <a:p>
            <a:r>
              <a:rPr lang="en-IN" b="1" dirty="0">
                <a:latin typeface="Baskerville Old Face" pitchFamily="18" charset="0"/>
              </a:rPr>
              <a:t>Office Building</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DA86B19B-2072-4D2B-8A66-CDC2E1740C3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294342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0" name="TextBox 9"/>
          <p:cNvSpPr txBox="1"/>
          <p:nvPr/>
        </p:nvSpPr>
        <p:spPr>
          <a:xfrm>
            <a:off x="2159026" y="5864431"/>
            <a:ext cx="2032348" cy="369332"/>
          </a:xfrm>
          <a:prstGeom prst="rect">
            <a:avLst/>
          </a:prstGeom>
          <a:noFill/>
        </p:spPr>
        <p:txBody>
          <a:bodyPr wrap="square" rtlCol="0">
            <a:spAutoFit/>
          </a:bodyPr>
          <a:lstStyle/>
          <a:p>
            <a:r>
              <a:rPr lang="en-IN" b="1" dirty="0">
                <a:latin typeface="Book Antiqua" pitchFamily="18" charset="0"/>
              </a:rPr>
              <a:t>Conference room</a:t>
            </a:r>
          </a:p>
        </p:txBody>
      </p:sp>
      <p:sp>
        <p:nvSpPr>
          <p:cNvPr id="11" name="Rectangle 10"/>
          <p:cNvSpPr/>
          <p:nvPr/>
        </p:nvSpPr>
        <p:spPr>
          <a:xfrm>
            <a:off x="8067299" y="5864431"/>
            <a:ext cx="1858201" cy="369332"/>
          </a:xfrm>
          <a:prstGeom prst="rect">
            <a:avLst/>
          </a:prstGeom>
        </p:spPr>
        <p:txBody>
          <a:bodyPr wrap="none">
            <a:spAutoFit/>
          </a:bodyPr>
          <a:lstStyle/>
          <a:p>
            <a:r>
              <a:rPr lang="en-IN" b="1" dirty="0">
                <a:latin typeface="Book Antiqua" pitchFamily="18" charset="0"/>
              </a:rPr>
              <a:t>Directors Cabin</a:t>
            </a:r>
            <a:endParaRPr lang="en-IN"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9FA3E9B2-EB63-456C-8DA5-DB50E5D4CD4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7" name="TextBox 6"/>
          <p:cNvSpPr txBox="1"/>
          <p:nvPr/>
        </p:nvSpPr>
        <p:spPr>
          <a:xfrm>
            <a:off x="8288000" y="5668872"/>
            <a:ext cx="1538983" cy="369332"/>
          </a:xfrm>
          <a:prstGeom prst="rect">
            <a:avLst/>
          </a:prstGeom>
          <a:noFill/>
        </p:spPr>
        <p:txBody>
          <a:bodyPr wrap="square" rtlCol="0">
            <a:spAutoFit/>
          </a:bodyPr>
          <a:lstStyle/>
          <a:p>
            <a:r>
              <a:rPr lang="en-IN" b="1" dirty="0">
                <a:latin typeface="Book Antiqua" pitchFamily="18" charset="0"/>
              </a:rPr>
              <a:t>Office Staff</a:t>
            </a:r>
          </a:p>
        </p:txBody>
      </p:sp>
      <p:pic>
        <p:nvPicPr>
          <p:cNvPr id="15" name="Picture 1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6" name="Picture 5"/>
          <p:cNvPicPr preferRelativeResize="0">
            <a:picLocks/>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8" name="Rectangle 7"/>
          <p:cNvSpPr/>
          <p:nvPr/>
        </p:nvSpPr>
        <p:spPr>
          <a:xfrm>
            <a:off x="2399988" y="5668872"/>
            <a:ext cx="1550424" cy="369332"/>
          </a:xfrm>
          <a:prstGeom prst="rect">
            <a:avLst/>
          </a:prstGeom>
        </p:spPr>
        <p:txBody>
          <a:bodyPr wrap="none">
            <a:spAutoFit/>
          </a:bodyPr>
          <a:lstStyle/>
          <a:p>
            <a:r>
              <a:rPr lang="en-IN" b="1" dirty="0">
                <a:latin typeface="Book Antiqua" pitchFamily="18" charset="0"/>
                <a:cs typeface="Times New Roman" panose="02020603050405020304" pitchFamily="18" charset="0"/>
              </a:rPr>
              <a:t>Guest House</a:t>
            </a:r>
            <a:endParaRPr lang="en-IN" dirty="0">
              <a:latin typeface="Book Antiqua" pitchFamily="18" charset="0"/>
            </a:endParaRPr>
          </a:p>
        </p:txBody>
      </p:sp>
      <p:sp>
        <p:nvSpPr>
          <p:cNvPr id="9" name="Footer Placeholder 4">
            <a:extLst>
              <a:ext uri="{FF2B5EF4-FFF2-40B4-BE49-F238E27FC236}">
                <a16:creationId xmlns="" xmlns:a16="http://schemas.microsoft.com/office/drawing/2014/main" id="{5631A4C4-8846-4635-9094-2E62A2E1812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2" name="Picture 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1" name="Rectangle 10"/>
          <p:cNvSpPr/>
          <p:nvPr/>
        </p:nvSpPr>
        <p:spPr>
          <a:xfrm>
            <a:off x="1601692" y="5680984"/>
            <a:ext cx="3147015" cy="369332"/>
          </a:xfrm>
          <a:prstGeom prst="rect">
            <a:avLst/>
          </a:prstGeom>
        </p:spPr>
        <p:txBody>
          <a:bodyPr wrap="none">
            <a:spAutoFit/>
          </a:bodyPr>
          <a:lstStyle/>
          <a:p>
            <a:r>
              <a:rPr lang="en-IN" b="1" dirty="0">
                <a:latin typeface="Book Antiqua" pitchFamily="18" charset="0"/>
                <a:cs typeface="Times New Roman" panose="02020603050405020304" pitchFamily="18" charset="0"/>
              </a:rPr>
              <a:t>Production Managers Cabin</a:t>
            </a:r>
            <a:endParaRPr lang="en-IN" dirty="0">
              <a:latin typeface="Book Antiqua" pitchFamily="18" charset="0"/>
            </a:endParaRPr>
          </a:p>
        </p:txBody>
      </p:sp>
      <p:sp>
        <p:nvSpPr>
          <p:cNvPr id="12" name="Rectangle 11"/>
          <p:cNvSpPr/>
          <p:nvPr/>
        </p:nvSpPr>
        <p:spPr>
          <a:xfrm>
            <a:off x="8317483" y="5680984"/>
            <a:ext cx="1357833" cy="369332"/>
          </a:xfrm>
          <a:prstGeom prst="rect">
            <a:avLst/>
          </a:prstGeom>
        </p:spPr>
        <p:txBody>
          <a:bodyPr wrap="square">
            <a:spAutoFit/>
          </a:bodyPr>
          <a:lstStyle/>
          <a:p>
            <a:r>
              <a:rPr lang="en-IN" b="1" dirty="0">
                <a:latin typeface="Book Antiqua" pitchFamily="18" charset="0"/>
                <a:cs typeface="Times New Roman" panose="02020603050405020304" pitchFamily="18" charset="0"/>
              </a:rPr>
              <a:t>HR Cabin</a:t>
            </a:r>
            <a:endParaRPr lang="en-IN" dirty="0">
              <a:latin typeface="Book Antiqua" pitchFamily="18" charset="0"/>
            </a:endParaRPr>
          </a:p>
        </p:txBody>
      </p:sp>
      <p:pic>
        <p:nvPicPr>
          <p:cNvPr id="15" name="Picture 1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2D8CCF67-6DB2-4CF9-ABBD-7FCACE7959E0}"/>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5" name="Rectangle 4"/>
          <p:cNvSpPr/>
          <p:nvPr/>
        </p:nvSpPr>
        <p:spPr>
          <a:xfrm>
            <a:off x="8080123" y="5802342"/>
            <a:ext cx="1832553" cy="377283"/>
          </a:xfrm>
          <a:prstGeom prst="rect">
            <a:avLst/>
          </a:prstGeom>
        </p:spPr>
        <p:txBody>
          <a:bodyPr wrap="none">
            <a:spAutoFit/>
          </a:bodyPr>
          <a:lstStyle/>
          <a:p>
            <a:pPr>
              <a:lnSpc>
                <a:spcPct val="107000"/>
              </a:lnSpc>
              <a:spcAft>
                <a:spcPts val="800"/>
              </a:spcAft>
            </a:pPr>
            <a:r>
              <a:rPr lang="en-IN" b="1" dirty="0">
                <a:latin typeface="Book Antiqua" pitchFamily="18" charset="0"/>
                <a:ea typeface="Calibri" panose="020F0502020204030204" pitchFamily="34" charset="0"/>
                <a:cs typeface="Times New Roman" panose="02020603050405020304" pitchFamily="18" charset="0"/>
              </a:rPr>
              <a:t>Quality Section</a:t>
            </a:r>
            <a:endParaRPr lang="en-IN" dirty="0">
              <a:effectLst/>
              <a:latin typeface="Book Antiqua" pitchFamily="18" charset="0"/>
              <a:ea typeface="Calibri" panose="020F0502020204030204" pitchFamily="34" charset="0"/>
              <a:cs typeface="Times New Roman" panose="02020603050405020304" pitchFamily="18" charset="0"/>
            </a:endParaRPr>
          </a:p>
        </p:txBody>
      </p:sp>
      <p:pic>
        <p:nvPicPr>
          <p:cNvPr id="9" name="Picture 8"/>
          <p:cNvPicPr preferRelativeResize="0">
            <a:picLocks/>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3" name="Rectangle 12"/>
          <p:cNvSpPr/>
          <p:nvPr/>
        </p:nvSpPr>
        <p:spPr>
          <a:xfrm>
            <a:off x="2156331" y="5802342"/>
            <a:ext cx="2037737" cy="369332"/>
          </a:xfrm>
          <a:prstGeom prst="rect">
            <a:avLst/>
          </a:prstGeom>
        </p:spPr>
        <p:txBody>
          <a:bodyPr wrap="none">
            <a:spAutoFit/>
          </a:bodyPr>
          <a:lstStyle/>
          <a:p>
            <a:r>
              <a:rPr lang="en-IN" b="1" dirty="0">
                <a:latin typeface="Book Antiqua" pitchFamily="18" charset="0"/>
              </a:rPr>
              <a:t>Labour Quarters  </a:t>
            </a:r>
            <a:endParaRPr lang="en-IN" dirty="0">
              <a:latin typeface="Book Antiqua" pitchFamily="18" charset="0"/>
            </a:endParaRPr>
          </a:p>
        </p:txBody>
      </p:sp>
      <p:pic>
        <p:nvPicPr>
          <p:cNvPr id="15" name="Picture 1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341662EB-5F6C-4DF1-A2C4-BB0772D5716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6185584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464108" y="5730482"/>
            <a:ext cx="1422184" cy="377283"/>
          </a:xfrm>
          <a:prstGeom prst="rect">
            <a:avLst/>
          </a:prstGeom>
        </p:spPr>
        <p:txBody>
          <a:bodyPr wrap="none">
            <a:spAutoFit/>
          </a:bodyPr>
          <a:lstStyle/>
          <a:p>
            <a:pPr>
              <a:lnSpc>
                <a:spcPct val="107000"/>
              </a:lnSpc>
              <a:spcAft>
                <a:spcPts val="800"/>
              </a:spcAft>
            </a:pPr>
            <a:r>
              <a:rPr lang="en-IN" b="1" dirty="0">
                <a:latin typeface="Book Antiqua" pitchFamily="18" charset="0"/>
                <a:ea typeface="Calibri" panose="020F0502020204030204" pitchFamily="34" charset="0"/>
                <a:cs typeface="Times New Roman" panose="02020603050405020304" pitchFamily="18" charset="0"/>
              </a:rPr>
              <a:t>Store Staff  </a:t>
            </a:r>
            <a:endParaRPr lang="en-IN" dirty="0">
              <a:effectLst/>
              <a:latin typeface="Book Antiqua"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8208364" y="5730481"/>
            <a:ext cx="1576072" cy="377283"/>
          </a:xfrm>
          <a:prstGeom prst="rect">
            <a:avLst/>
          </a:prstGeom>
        </p:spPr>
        <p:txBody>
          <a:bodyPr wrap="none">
            <a:spAutoFit/>
          </a:bodyPr>
          <a:lstStyle/>
          <a:p>
            <a:pPr>
              <a:lnSpc>
                <a:spcPct val="107000"/>
              </a:lnSpc>
              <a:spcAft>
                <a:spcPts val="800"/>
              </a:spcAft>
            </a:pPr>
            <a:r>
              <a:rPr lang="en-IN" b="1" dirty="0">
                <a:latin typeface="Book Antiqua" pitchFamily="18" charset="0"/>
                <a:ea typeface="Calibri" panose="020F0502020204030204" pitchFamily="34" charset="0"/>
                <a:cs typeface="Times New Roman" panose="02020603050405020304" pitchFamily="18" charset="0"/>
              </a:rPr>
              <a:t>Store Section</a:t>
            </a:r>
            <a:endParaRPr lang="en-IN" dirty="0">
              <a:effectLst/>
              <a:latin typeface="Book Antiqua" pitchFamily="18" charset="0"/>
              <a:ea typeface="Calibri" panose="020F0502020204030204" pitchFamily="34" charset="0"/>
              <a:cs typeface="Times New Roman" panose="02020603050405020304" pitchFamily="18" charset="0"/>
            </a:endParaRPr>
          </a:p>
        </p:txBody>
      </p:sp>
      <p:pic>
        <p:nvPicPr>
          <p:cNvPr id="15" name="Picture 1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8" name="Footer Placeholder 4">
            <a:extLst>
              <a:ext uri="{FF2B5EF4-FFF2-40B4-BE49-F238E27FC236}">
                <a16:creationId xmlns="" xmlns:a16="http://schemas.microsoft.com/office/drawing/2014/main" id="{E69C604E-E375-47B7-8571-7792E9FB51E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9" name="Picture 8"/>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0" name="Rectangle 9"/>
          <p:cNvSpPr/>
          <p:nvPr/>
        </p:nvSpPr>
        <p:spPr>
          <a:xfrm>
            <a:off x="7871733" y="5762903"/>
            <a:ext cx="2249334" cy="369332"/>
          </a:xfrm>
          <a:prstGeom prst="rect">
            <a:avLst/>
          </a:prstGeom>
        </p:spPr>
        <p:txBody>
          <a:bodyPr wrap="none">
            <a:spAutoFit/>
          </a:bodyPr>
          <a:lstStyle/>
          <a:p>
            <a:r>
              <a:rPr lang="en-IN" b="1" dirty="0">
                <a:latin typeface="Book Antiqua" pitchFamily="18" charset="0"/>
              </a:rPr>
              <a:t>Liner Roll </a:t>
            </a:r>
            <a:r>
              <a:rPr lang="en-IN" b="1" dirty="0">
                <a:latin typeface="Book Antiqua" pitchFamily="18" charset="0"/>
                <a:ea typeface="Calibri" panose="020F0502020204030204" pitchFamily="34" charset="0"/>
                <a:cs typeface="Times New Roman" panose="02020603050405020304" pitchFamily="18" charset="0"/>
              </a:rPr>
              <a:t>Winding</a:t>
            </a:r>
          </a:p>
        </p:txBody>
      </p:sp>
      <p:sp>
        <p:nvSpPr>
          <p:cNvPr id="13" name="Rectangle 12"/>
          <p:cNvSpPr/>
          <p:nvPr/>
        </p:nvSpPr>
        <p:spPr>
          <a:xfrm>
            <a:off x="1877409" y="5726425"/>
            <a:ext cx="2595582" cy="376385"/>
          </a:xfrm>
          <a:prstGeom prst="rect">
            <a:avLst/>
          </a:prstGeom>
        </p:spPr>
        <p:txBody>
          <a:bodyPr wrap="none">
            <a:spAutoFit/>
          </a:bodyPr>
          <a:lstStyle/>
          <a:p>
            <a:pPr>
              <a:lnSpc>
                <a:spcPct val="107000"/>
              </a:lnSpc>
              <a:spcAft>
                <a:spcPts val="800"/>
              </a:spcAft>
            </a:pPr>
            <a:r>
              <a:rPr lang="en-IN" b="1" dirty="0">
                <a:effectLst/>
                <a:latin typeface="Book Antiqua" pitchFamily="18" charset="0"/>
                <a:ea typeface="Calibri" panose="020F0502020204030204" pitchFamily="34" charset="0"/>
                <a:cs typeface="Times New Roman" panose="02020603050405020304" pitchFamily="18" charset="0"/>
              </a:rPr>
              <a:t>Raw Material Godown</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7F94DFDE-FC57-4133-976A-854A7E8E8BB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40256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053" y="688960"/>
            <a:ext cx="11862148" cy="6740307"/>
          </a:xfrm>
          <a:prstGeom prst="rect">
            <a:avLst/>
          </a:prstGeom>
        </p:spPr>
        <p:txBody>
          <a:bodyPr wrap="square">
            <a:spAutoFit/>
          </a:bodyPr>
          <a:lstStyle/>
          <a:p>
            <a:pPr lvl="0">
              <a:lnSpc>
                <a:spcPct val="150000"/>
              </a:lnSpc>
            </a:pPr>
            <a:r>
              <a:rPr lang="en-US" dirty="0">
                <a:latin typeface="Book Antiqua" pitchFamily="18" charset="0"/>
              </a:rPr>
              <a:t>	Year of Establishment / Commencement 	: 1986 / 1987 		</a:t>
            </a:r>
          </a:p>
          <a:p>
            <a:pPr lvl="0">
              <a:lnSpc>
                <a:spcPct val="150000"/>
              </a:lnSpc>
            </a:pPr>
            <a:r>
              <a:rPr lang="en-US" dirty="0">
                <a:latin typeface="Book Antiqua" pitchFamily="18" charset="0"/>
              </a:rPr>
              <a:t>	Registration details / No. &amp; Date  		: We have registered with MINISTRY OF 							  	  INDUSTRIES AND DEPARTMENT OF 							  	  INDUSTRIAL DEVELOPMENT Under their Letter 						  	  No. 276/SIA/IMO/93.Dt.4.8.93.</a:t>
            </a:r>
            <a:endParaRPr lang="en-IN" dirty="0">
              <a:latin typeface="Book Antiqua" pitchFamily="18" charset="0"/>
            </a:endParaRPr>
          </a:p>
          <a:p>
            <a:pPr>
              <a:lnSpc>
                <a:spcPct val="150000"/>
              </a:lnSpc>
            </a:pPr>
            <a:r>
              <a:rPr lang="en-US" dirty="0">
                <a:latin typeface="Book Antiqua" pitchFamily="18" charset="0"/>
              </a:rPr>
              <a:t>	Factory Act. 				: YES – Registered.</a:t>
            </a:r>
          </a:p>
          <a:p>
            <a:pPr>
              <a:lnSpc>
                <a:spcPct val="150000"/>
              </a:lnSpc>
            </a:pPr>
            <a:r>
              <a:rPr lang="en-US" dirty="0">
                <a:latin typeface="Book Antiqua" pitchFamily="18" charset="0"/>
              </a:rPr>
              <a:t>  	Companies Act. 				: YES – Registered.</a:t>
            </a:r>
            <a:endParaRPr lang="en-IN" dirty="0">
              <a:latin typeface="Book Antiqua" pitchFamily="18" charset="0"/>
            </a:endParaRPr>
          </a:p>
          <a:p>
            <a:pPr>
              <a:lnSpc>
                <a:spcPct val="150000"/>
              </a:lnSpc>
            </a:pPr>
            <a:r>
              <a:rPr lang="en-US" dirty="0">
                <a:latin typeface="Book Antiqua" pitchFamily="18" charset="0"/>
              </a:rPr>
              <a:t>  </a:t>
            </a:r>
            <a:r>
              <a:rPr lang="en-US" b="1" dirty="0">
                <a:latin typeface="Book Antiqua" pitchFamily="18" charset="0"/>
              </a:rPr>
              <a:t> 	</a:t>
            </a:r>
            <a:r>
              <a:rPr lang="en-US" dirty="0">
                <a:latin typeface="Book Antiqua" pitchFamily="18" charset="0"/>
              </a:rPr>
              <a:t>S.S.I. Unit 				: NO.</a:t>
            </a:r>
            <a:endParaRPr lang="en-IN" dirty="0">
              <a:latin typeface="Book Antiqua" pitchFamily="18" charset="0"/>
            </a:endParaRPr>
          </a:p>
          <a:p>
            <a:pPr>
              <a:lnSpc>
                <a:spcPct val="150000"/>
              </a:lnSpc>
            </a:pPr>
            <a:r>
              <a:rPr lang="en-US" dirty="0">
                <a:latin typeface="Book Antiqua" pitchFamily="18" charset="0"/>
              </a:rPr>
              <a:t>	Pollution Certificate			: Yes, Consent No. MPCB/IRO/KOP/759/11/ Dtd. 30.11.11</a:t>
            </a:r>
          </a:p>
          <a:p>
            <a:pPr>
              <a:lnSpc>
                <a:spcPct val="150000"/>
              </a:lnSpc>
            </a:pPr>
            <a:r>
              <a:rPr lang="en-US" b="1" dirty="0">
                <a:latin typeface="Book Antiqua" pitchFamily="18" charset="0"/>
              </a:rPr>
              <a:t>			</a:t>
            </a:r>
          </a:p>
          <a:p>
            <a:pPr algn="ctr">
              <a:lnSpc>
                <a:spcPct val="150000"/>
              </a:lnSpc>
            </a:pPr>
            <a:r>
              <a:rPr lang="en-US" b="1" dirty="0">
                <a:latin typeface="Book Antiqua" pitchFamily="18" charset="0"/>
              </a:rPr>
              <a:t>	B)  </a:t>
            </a:r>
            <a:r>
              <a:rPr lang="en-US" b="1" u="sng" dirty="0">
                <a:latin typeface="Book Antiqua" pitchFamily="18" charset="0"/>
              </a:rPr>
              <a:t>FINANCIAL &amp; TAX INFORMATION</a:t>
            </a:r>
            <a:r>
              <a:rPr lang="en-US" b="1" dirty="0">
                <a:latin typeface="Book Antiqua" pitchFamily="18" charset="0"/>
              </a:rPr>
              <a:t>  </a:t>
            </a:r>
            <a:endParaRPr lang="en-IN" dirty="0">
              <a:latin typeface="Book Antiqua" pitchFamily="18" charset="0"/>
            </a:endParaRPr>
          </a:p>
          <a:p>
            <a:pPr lvl="0">
              <a:lnSpc>
                <a:spcPct val="150000"/>
              </a:lnSpc>
            </a:pPr>
            <a:r>
              <a:rPr lang="en-US" dirty="0">
                <a:latin typeface="Book Antiqua" pitchFamily="18" charset="0"/>
              </a:rPr>
              <a:t>	Annual Turnover of last 3 Financial Year 	</a:t>
            </a:r>
            <a:r>
              <a:rPr lang="en-US">
                <a:latin typeface="Book Antiqua" pitchFamily="18" charset="0"/>
              </a:rPr>
              <a:t>: </a:t>
            </a:r>
            <a:r>
              <a:rPr lang="en-US" b="1" smtClean="0">
                <a:latin typeface="Book Antiqua" pitchFamily="18" charset="0"/>
              </a:rPr>
              <a:t>200 </a:t>
            </a:r>
            <a:r>
              <a:rPr lang="en-US" b="1" dirty="0">
                <a:latin typeface="Book Antiqua" pitchFamily="18" charset="0"/>
              </a:rPr>
              <a:t>Crs.</a:t>
            </a:r>
          </a:p>
          <a:p>
            <a:pPr>
              <a:lnSpc>
                <a:spcPct val="150000"/>
              </a:lnSpc>
            </a:pPr>
            <a:r>
              <a:rPr lang="en-US" b="1" dirty="0">
                <a:latin typeface="Book Antiqua" pitchFamily="18" charset="0"/>
              </a:rPr>
              <a:t>	</a:t>
            </a:r>
            <a:r>
              <a:rPr lang="en-US" dirty="0">
                <a:latin typeface="Book Antiqua" pitchFamily="18" charset="0"/>
              </a:rPr>
              <a:t>CIN No. 				: U25209MH1985PLC036373</a:t>
            </a:r>
            <a:endParaRPr lang="en-IN" dirty="0">
              <a:latin typeface="Book Antiqua" pitchFamily="18" charset="0"/>
            </a:endParaRPr>
          </a:p>
          <a:p>
            <a:pPr lvl="0">
              <a:lnSpc>
                <a:spcPct val="150000"/>
              </a:lnSpc>
            </a:pPr>
            <a:endParaRPr lang="en-IN" dirty="0">
              <a:latin typeface="Book Antiqua" pitchFamily="18" charset="0"/>
            </a:endParaRPr>
          </a:p>
          <a:p>
            <a:pPr lvl="0">
              <a:lnSpc>
                <a:spcPct val="150000"/>
              </a:lnSpc>
            </a:pPr>
            <a:r>
              <a:rPr lang="en-US" dirty="0">
                <a:latin typeface="Book Antiqua" pitchFamily="18" charset="0"/>
              </a:rPr>
              <a:t>		</a:t>
            </a:r>
            <a:endParaRPr lang="en-IN" dirty="0">
              <a:latin typeface="Book Antiqua" pitchFamily="18" charset="0"/>
            </a:endParaRPr>
          </a:p>
          <a:p>
            <a:pPr lvl="0">
              <a:lnSpc>
                <a:spcPct val="150000"/>
              </a:lnSpc>
            </a:pPr>
            <a:r>
              <a:rPr lang="en-US" dirty="0">
                <a:latin typeface="Book Antiqua" pitchFamily="18" charset="0"/>
              </a:rPr>
              <a:t>	</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C17A4D8A-D126-44C4-9D90-4E4A1984170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024499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13" name="Picture 12"/>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5" name="Rectangle 4"/>
          <p:cNvSpPr/>
          <p:nvPr/>
        </p:nvSpPr>
        <p:spPr>
          <a:xfrm>
            <a:off x="8248108" y="5769535"/>
            <a:ext cx="1496584" cy="369332"/>
          </a:xfrm>
          <a:prstGeom prst="rect">
            <a:avLst/>
          </a:prstGeom>
        </p:spPr>
        <p:txBody>
          <a:bodyPr wrap="square">
            <a:spAutoFit/>
          </a:bodyPr>
          <a:lstStyle/>
          <a:p>
            <a:r>
              <a:rPr lang="en-IN" b="1" dirty="0">
                <a:latin typeface="Book Antiqua" pitchFamily="18" charset="0"/>
              </a:rPr>
              <a:t>Liner Plant</a:t>
            </a:r>
          </a:p>
        </p:txBody>
      </p:sp>
      <p:sp>
        <p:nvSpPr>
          <p:cNvPr id="9" name="Rectangle 8"/>
          <p:cNvSpPr/>
          <p:nvPr/>
        </p:nvSpPr>
        <p:spPr>
          <a:xfrm>
            <a:off x="1972042" y="5761399"/>
            <a:ext cx="2406315" cy="369332"/>
          </a:xfrm>
          <a:prstGeom prst="rect">
            <a:avLst/>
          </a:prstGeom>
        </p:spPr>
        <p:txBody>
          <a:bodyPr wrap="square">
            <a:spAutoFit/>
          </a:bodyPr>
          <a:lstStyle/>
          <a:p>
            <a:r>
              <a:rPr lang="en-US" b="1" dirty="0">
                <a:latin typeface="Book Antiqua" pitchFamily="18" charset="0"/>
                <a:ea typeface="Times New Roman" panose="02020603050405020304" pitchFamily="18" charset="0"/>
                <a:cs typeface="Times New Roman" panose="02020603050405020304" pitchFamily="18" charset="0"/>
              </a:rPr>
              <a:t> Extrusion Tapeline </a:t>
            </a:r>
            <a:endParaRPr lang="en-IN" b="1"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AF00CD61-2760-47F7-B013-14F1B649632A}"/>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referRelativeResize="0">
            <a:picLocks/>
          </p:cNvPicPr>
          <p:nvPr/>
        </p:nvPicPr>
        <p:blipFill>
          <a:blip r:embed="rId2"/>
          <a:stretch>
            <a:fillRect/>
          </a:stretch>
        </p:blipFill>
        <p:spPr>
          <a:xfrm>
            <a:off x="6296400" y="1609200"/>
            <a:ext cx="5400000" cy="3898800"/>
          </a:xfrm>
          <a:prstGeom prst="rect">
            <a:avLst/>
          </a:prstGeom>
          <a:ln w="28575">
            <a:solidFill>
              <a:schemeClr val="tx1"/>
            </a:solidFill>
          </a:ln>
        </p:spPr>
      </p:pic>
      <p:pic>
        <p:nvPicPr>
          <p:cNvPr id="12" name="Picture 1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0" name="Rectangle 9"/>
          <p:cNvSpPr/>
          <p:nvPr/>
        </p:nvSpPr>
        <p:spPr>
          <a:xfrm>
            <a:off x="2126274" y="5784250"/>
            <a:ext cx="2097852" cy="369332"/>
          </a:xfrm>
          <a:prstGeom prst="rect">
            <a:avLst/>
          </a:prstGeom>
        </p:spPr>
        <p:txBody>
          <a:bodyPr wrap="square">
            <a:spAutoFit/>
          </a:bodyPr>
          <a:lstStyle/>
          <a:p>
            <a:r>
              <a:rPr lang="en-US" b="1" dirty="0">
                <a:latin typeface="Book Antiqua" pitchFamily="18" charset="0"/>
                <a:ea typeface="Times New Roman" panose="02020603050405020304" pitchFamily="18" charset="0"/>
                <a:cs typeface="Times New Roman" panose="02020603050405020304" pitchFamily="18" charset="0"/>
              </a:rPr>
              <a:t>Inverter Winders</a:t>
            </a:r>
            <a:endParaRPr lang="en-IN" b="1" dirty="0">
              <a:latin typeface="Book Antiqua" pitchFamily="18" charset="0"/>
            </a:endParaRPr>
          </a:p>
        </p:txBody>
      </p:sp>
      <p:sp>
        <p:nvSpPr>
          <p:cNvPr id="11" name="Rectangle 10"/>
          <p:cNvSpPr/>
          <p:nvPr/>
        </p:nvSpPr>
        <p:spPr>
          <a:xfrm>
            <a:off x="8131670" y="5784250"/>
            <a:ext cx="1346867" cy="369332"/>
          </a:xfrm>
          <a:prstGeom prst="rect">
            <a:avLst/>
          </a:prstGeom>
        </p:spPr>
        <p:txBody>
          <a:bodyPr wrap="square">
            <a:spAutoFit/>
          </a:bodyPr>
          <a:lstStyle/>
          <a:p>
            <a:r>
              <a:rPr lang="en-US" b="1" dirty="0">
                <a:latin typeface="Book Antiqua" pitchFamily="18" charset="0"/>
                <a:ea typeface="Times New Roman" panose="02020603050405020304" pitchFamily="18" charset="0"/>
                <a:cs typeface="Times New Roman" panose="02020603050405020304" pitchFamily="18" charset="0"/>
              </a:rPr>
              <a:t>Roll Stock</a:t>
            </a:r>
            <a:endParaRPr lang="en-IN" b="1"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427A5513-3318-40A9-93AF-6110C44B8B6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202861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8" name="Picture 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5" name="Rectangle 4"/>
          <p:cNvSpPr/>
          <p:nvPr/>
        </p:nvSpPr>
        <p:spPr>
          <a:xfrm>
            <a:off x="1794052" y="5814903"/>
            <a:ext cx="2762295" cy="369332"/>
          </a:xfrm>
          <a:prstGeom prst="rect">
            <a:avLst/>
          </a:prstGeom>
        </p:spPr>
        <p:txBody>
          <a:bodyPr wrap="none">
            <a:spAutoFit/>
          </a:bodyPr>
          <a:lstStyle/>
          <a:p>
            <a:r>
              <a:rPr lang="en-IN" b="1" dirty="0">
                <a:latin typeface="Book Antiqua" pitchFamily="18" charset="0"/>
              </a:rPr>
              <a:t>Cement Weaving Looms</a:t>
            </a:r>
            <a:endParaRPr lang="en-IN" dirty="0">
              <a:latin typeface="Book Antiqua" pitchFamily="18" charset="0"/>
            </a:endParaRPr>
          </a:p>
        </p:txBody>
      </p:sp>
      <p:sp>
        <p:nvSpPr>
          <p:cNvPr id="9" name="Rectangle 8"/>
          <p:cNvSpPr/>
          <p:nvPr/>
        </p:nvSpPr>
        <p:spPr>
          <a:xfrm>
            <a:off x="7717845" y="5792601"/>
            <a:ext cx="2557110" cy="369332"/>
          </a:xfrm>
          <a:prstGeom prst="rect">
            <a:avLst/>
          </a:prstGeom>
        </p:spPr>
        <p:txBody>
          <a:bodyPr wrap="none">
            <a:spAutoFit/>
          </a:bodyPr>
          <a:lstStyle/>
          <a:p>
            <a:r>
              <a:rPr lang="en-IN" b="1" dirty="0">
                <a:latin typeface="Book Antiqua" pitchFamily="18" charset="0"/>
              </a:rPr>
              <a:t>Sugar Weaving Looms</a:t>
            </a:r>
            <a:endParaRPr lang="en-IN"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0" name="Footer Placeholder 4">
            <a:extLst>
              <a:ext uri="{FF2B5EF4-FFF2-40B4-BE49-F238E27FC236}">
                <a16:creationId xmlns="" xmlns:a16="http://schemas.microsoft.com/office/drawing/2014/main" id="{CAD32598-C530-4DE0-826D-64607230DCE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1" name="Rectangle 10"/>
          <p:cNvSpPr/>
          <p:nvPr/>
        </p:nvSpPr>
        <p:spPr>
          <a:xfrm>
            <a:off x="1941529" y="5607722"/>
            <a:ext cx="2467342" cy="369332"/>
          </a:xfrm>
          <a:prstGeom prst="rect">
            <a:avLst/>
          </a:prstGeom>
        </p:spPr>
        <p:txBody>
          <a:bodyPr wrap="none">
            <a:spAutoFit/>
          </a:bodyPr>
          <a:lstStyle/>
          <a:p>
            <a:r>
              <a:rPr lang="en-IN" b="1" dirty="0">
                <a:latin typeface="Book Antiqua" pitchFamily="18" charset="0"/>
              </a:rPr>
              <a:t>Leno Weaving Looms</a:t>
            </a:r>
            <a:endParaRPr lang="en-IN" dirty="0">
              <a:latin typeface="Book Antiqua" pitchFamily="18" charset="0"/>
            </a:endParaRPr>
          </a:p>
        </p:txBody>
      </p:sp>
      <p:sp>
        <p:nvSpPr>
          <p:cNvPr id="12" name="Rectangle 11"/>
          <p:cNvSpPr/>
          <p:nvPr/>
        </p:nvSpPr>
        <p:spPr>
          <a:xfrm>
            <a:off x="7080651" y="5615326"/>
            <a:ext cx="3831498" cy="369332"/>
          </a:xfrm>
          <a:prstGeom prst="rect">
            <a:avLst/>
          </a:prstGeom>
        </p:spPr>
        <p:txBody>
          <a:bodyPr wrap="none">
            <a:spAutoFit/>
          </a:bodyPr>
          <a:lstStyle/>
          <a:p>
            <a:r>
              <a:rPr lang="en-IN" b="1" dirty="0">
                <a:latin typeface="Book Antiqua" pitchFamily="18" charset="0"/>
              </a:rPr>
              <a:t>BOPP / Fertiliser Lamination Plant</a:t>
            </a:r>
            <a:endParaRPr lang="en-IN"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AA7A66C0-1FE6-463B-AB5C-6CE035F79AE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696638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0D1A04-7EE6-4C4F-9E94-C9B5099E4498}"/>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0957" y="1754166"/>
            <a:ext cx="5400000" cy="3898800"/>
          </a:xfrm>
          <a:prstGeom prst="rect">
            <a:avLst/>
          </a:prstGeom>
          <a:ln w="28575">
            <a:solidFill>
              <a:schemeClr val="tx1"/>
            </a:solidFill>
          </a:ln>
        </p:spPr>
      </p:pic>
      <p:pic>
        <p:nvPicPr>
          <p:cNvPr id="11" name="Picture 10">
            <a:extLst>
              <a:ext uri="{FF2B5EF4-FFF2-40B4-BE49-F238E27FC236}">
                <a16:creationId xmlns="" xmlns:a16="http://schemas.microsoft.com/office/drawing/2014/main" id="{21791B9B-CB69-474D-848D-729639AFCF0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rot="5400000">
            <a:off x="6207369" y="1754166"/>
            <a:ext cx="5400000" cy="3898800"/>
          </a:xfrm>
          <a:prstGeom prst="rect">
            <a:avLst/>
          </a:prstGeom>
          <a:ln w="28575">
            <a:solidFill>
              <a:schemeClr val="tx1"/>
            </a:solidFill>
          </a:ln>
        </p:spPr>
      </p:pic>
      <p:sp>
        <p:nvSpPr>
          <p:cNvPr id="12" name="Rectangle 11">
            <a:extLst>
              <a:ext uri="{FF2B5EF4-FFF2-40B4-BE49-F238E27FC236}">
                <a16:creationId xmlns="" xmlns:a16="http://schemas.microsoft.com/office/drawing/2014/main" id="{E51FB1B2-6AC4-4D8F-BCBD-4FE0471EBB7C}"/>
              </a:ext>
            </a:extLst>
          </p:cNvPr>
          <p:cNvSpPr/>
          <p:nvPr/>
        </p:nvSpPr>
        <p:spPr>
          <a:xfrm>
            <a:off x="4271621" y="306787"/>
            <a:ext cx="3648756" cy="369332"/>
          </a:xfrm>
          <a:prstGeom prst="rect">
            <a:avLst/>
          </a:prstGeom>
        </p:spPr>
        <p:txBody>
          <a:bodyPr wrap="none">
            <a:spAutoFit/>
          </a:bodyPr>
          <a:lstStyle/>
          <a:p>
            <a:r>
              <a:rPr lang="en-IN" b="1" dirty="0">
                <a:latin typeface="Book Antiqua" pitchFamily="18" charset="0"/>
              </a:rPr>
              <a:t>Spin Draw Windline (lofil) M/c’s </a:t>
            </a:r>
          </a:p>
        </p:txBody>
      </p:sp>
      <p:pic>
        <p:nvPicPr>
          <p:cNvPr id="5" name="Picture 4">
            <a:extLst>
              <a:ext uri="{FF2B5EF4-FFF2-40B4-BE49-F238E27FC236}">
                <a16:creationId xmlns="" xmlns:a16="http://schemas.microsoft.com/office/drawing/2014/main" id="{4DF52907-E405-4B7B-9D52-C66DA38035C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7B458447-FB25-4643-83E2-4B2F6771328E}"/>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07391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6" name="TextBox 5"/>
          <p:cNvSpPr txBox="1"/>
          <p:nvPr/>
        </p:nvSpPr>
        <p:spPr>
          <a:xfrm>
            <a:off x="4410390" y="801665"/>
            <a:ext cx="3371219" cy="369332"/>
          </a:xfrm>
          <a:prstGeom prst="rect">
            <a:avLst/>
          </a:prstGeom>
          <a:noFill/>
        </p:spPr>
        <p:txBody>
          <a:bodyPr wrap="square" rtlCol="0">
            <a:spAutoFit/>
          </a:bodyPr>
          <a:lstStyle/>
          <a:p>
            <a:r>
              <a:rPr lang="en-IN" b="1" dirty="0">
                <a:latin typeface="Book Antiqua" pitchFamily="18" charset="0"/>
              </a:rPr>
              <a:t>Advance Valvomatic Machine</a:t>
            </a:r>
          </a:p>
        </p:txBody>
      </p:sp>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23258D84-E24E-40FC-BF46-FBC16A9B5CBF}"/>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4214764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12" name="Picture 11"/>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8" name="Rectangle 7"/>
          <p:cNvSpPr/>
          <p:nvPr/>
        </p:nvSpPr>
        <p:spPr>
          <a:xfrm>
            <a:off x="2274132" y="5880961"/>
            <a:ext cx="1802136" cy="369332"/>
          </a:xfrm>
          <a:prstGeom prst="rect">
            <a:avLst/>
          </a:prstGeom>
        </p:spPr>
        <p:txBody>
          <a:bodyPr wrap="square">
            <a:spAutoFit/>
          </a:bodyPr>
          <a:lstStyle/>
          <a:p>
            <a:r>
              <a:rPr lang="en-IN" b="1" dirty="0">
                <a:latin typeface="Book Antiqua" pitchFamily="18" charset="0"/>
              </a:rPr>
              <a:t>Liner Cutting</a:t>
            </a:r>
          </a:p>
        </p:txBody>
      </p:sp>
      <p:sp>
        <p:nvSpPr>
          <p:cNvPr id="13" name="Rectangle 12"/>
          <p:cNvSpPr/>
          <p:nvPr/>
        </p:nvSpPr>
        <p:spPr>
          <a:xfrm>
            <a:off x="7624617" y="5880961"/>
            <a:ext cx="3292427" cy="369332"/>
          </a:xfrm>
          <a:prstGeom prst="rect">
            <a:avLst/>
          </a:prstGeom>
        </p:spPr>
        <p:txBody>
          <a:bodyPr wrap="square">
            <a:spAutoFit/>
          </a:bodyPr>
          <a:lstStyle/>
          <a:p>
            <a:r>
              <a:rPr lang="en-IN" b="1" dirty="0">
                <a:latin typeface="Book Antiqua" pitchFamily="18" charset="0"/>
              </a:rPr>
              <a:t>PP Yarn Twisting Machine</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0" name="Footer Placeholder 4">
            <a:extLst>
              <a:ext uri="{FF2B5EF4-FFF2-40B4-BE49-F238E27FC236}">
                <a16:creationId xmlns="" xmlns:a16="http://schemas.microsoft.com/office/drawing/2014/main" id="{D071E270-281C-4490-A68C-1C81CD14113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7" name="Rectangle 6"/>
          <p:cNvSpPr/>
          <p:nvPr/>
        </p:nvSpPr>
        <p:spPr>
          <a:xfrm>
            <a:off x="8182715" y="5815567"/>
            <a:ext cx="1627369" cy="369332"/>
          </a:xfrm>
          <a:prstGeom prst="rect">
            <a:avLst/>
          </a:prstGeom>
        </p:spPr>
        <p:txBody>
          <a:bodyPr wrap="none">
            <a:spAutoFit/>
          </a:bodyPr>
          <a:lstStyle/>
          <a:p>
            <a:r>
              <a:rPr lang="en-IN" b="1" dirty="0">
                <a:latin typeface="Book Antiqua" pitchFamily="18" charset="0"/>
              </a:rPr>
              <a:t>BCS Machine</a:t>
            </a:r>
            <a:endParaRPr lang="en-IN" dirty="0">
              <a:latin typeface="Book Antiqua" pitchFamily="18" charset="0"/>
            </a:endParaRPr>
          </a:p>
        </p:txBody>
      </p:sp>
      <p:pic>
        <p:nvPicPr>
          <p:cNvPr id="10" name="Picture 9"/>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1" name="Rectangle 10"/>
          <p:cNvSpPr/>
          <p:nvPr/>
        </p:nvSpPr>
        <p:spPr>
          <a:xfrm>
            <a:off x="2174180" y="5842929"/>
            <a:ext cx="2520483" cy="369332"/>
          </a:xfrm>
          <a:prstGeom prst="rect">
            <a:avLst/>
          </a:prstGeom>
        </p:spPr>
        <p:txBody>
          <a:bodyPr wrap="square">
            <a:spAutoFit/>
          </a:bodyPr>
          <a:lstStyle/>
          <a:p>
            <a:r>
              <a:rPr lang="en-IN" b="1" dirty="0">
                <a:latin typeface="Book Antiqua" pitchFamily="18" charset="0"/>
              </a:rPr>
              <a:t>Bag Gusset Machine</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0B617EC3-FF20-4678-BA74-1B8A0568C68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69426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836063" y="6459869"/>
            <a:ext cx="3493264" cy="369332"/>
          </a:xfrm>
          <a:prstGeom prst="rect">
            <a:avLst/>
          </a:prstGeom>
        </p:spPr>
        <p:txBody>
          <a:bodyPr wrap="none">
            <a:spAutoFit/>
          </a:bodyPr>
          <a:lstStyle/>
          <a:p>
            <a:r>
              <a:rPr lang="en-IN" b="1" dirty="0">
                <a:latin typeface="Book Antiqua" pitchFamily="18" charset="0"/>
              </a:rPr>
              <a:t>Auto Carona  Printing Machine</a:t>
            </a:r>
          </a:p>
        </p:txBody>
      </p:sp>
      <p:sp>
        <p:nvSpPr>
          <p:cNvPr id="7" name="Rectangle 6"/>
          <p:cNvSpPr/>
          <p:nvPr/>
        </p:nvSpPr>
        <p:spPr>
          <a:xfrm>
            <a:off x="7064680" y="6390976"/>
            <a:ext cx="3076618" cy="369332"/>
          </a:xfrm>
          <a:prstGeom prst="rect">
            <a:avLst/>
          </a:prstGeom>
        </p:spPr>
        <p:txBody>
          <a:bodyPr wrap="square">
            <a:spAutoFit/>
          </a:bodyPr>
          <a:lstStyle/>
          <a:p>
            <a:r>
              <a:rPr lang="en-US" b="1" dirty="0">
                <a:latin typeface="Book Antiqua" pitchFamily="18" charset="0"/>
                <a:ea typeface="Times New Roman" panose="02020603050405020304" pitchFamily="18" charset="0"/>
                <a:cs typeface="Times New Roman" panose="02020603050405020304" pitchFamily="18" charset="0"/>
              </a:rPr>
              <a:t>Cement Finishing Section</a:t>
            </a:r>
            <a:endParaRPr lang="en-IN" b="1" dirty="0">
              <a:latin typeface="Book Antiqua"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863" y="162680"/>
            <a:ext cx="4131832" cy="6278400"/>
          </a:xfrm>
          <a:prstGeom prst="rect">
            <a:avLst/>
          </a:prstGeom>
          <a:ln w="28575">
            <a:solidFill>
              <a:schemeClr val="tx1"/>
            </a:solidFill>
          </a:ln>
        </p:spPr>
      </p:pic>
      <p:pic>
        <p:nvPicPr>
          <p:cNvPr id="9" name="Picture 8"/>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501617" y="162680"/>
            <a:ext cx="4204800" cy="2905200"/>
          </a:xfrm>
          <a:prstGeom prst="rect">
            <a:avLst/>
          </a:prstGeom>
          <a:ln w="28575">
            <a:solidFill>
              <a:schemeClr val="tx1"/>
            </a:solidFill>
          </a:ln>
        </p:spPr>
      </p:pic>
      <p:pic>
        <p:nvPicPr>
          <p:cNvPr id="10" name="Picture 9"/>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501617" y="3535880"/>
            <a:ext cx="4204800" cy="2905200"/>
          </a:xfrm>
          <a:prstGeom prst="rect">
            <a:avLst/>
          </a:prstGeom>
          <a:ln w="28575">
            <a:solidFill>
              <a:schemeClr val="tx1"/>
            </a:solidFill>
          </a:ln>
        </p:spPr>
      </p:pic>
      <p:sp>
        <p:nvSpPr>
          <p:cNvPr id="11" name="Rectangle 10"/>
          <p:cNvSpPr/>
          <p:nvPr/>
        </p:nvSpPr>
        <p:spPr>
          <a:xfrm>
            <a:off x="7274428" y="3042828"/>
            <a:ext cx="2678938"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Leno Finishing Section.</a:t>
            </a:r>
            <a:endParaRPr lang="en-IN" b="1" dirty="0">
              <a:latin typeface="Book Antiqua" pitchFamily="18" charset="0"/>
            </a:endParaRPr>
          </a:p>
        </p:txBody>
      </p:sp>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4" name="Footer Placeholder 4">
            <a:extLst>
              <a:ext uri="{FF2B5EF4-FFF2-40B4-BE49-F238E27FC236}">
                <a16:creationId xmlns="" xmlns:a16="http://schemas.microsoft.com/office/drawing/2014/main" id="{B53328BD-FEB7-4633-ADCF-FF44F1212934}"/>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7" name="Rectangle 6"/>
          <p:cNvSpPr/>
          <p:nvPr/>
        </p:nvSpPr>
        <p:spPr>
          <a:xfrm>
            <a:off x="1584394" y="5824710"/>
            <a:ext cx="3181611" cy="369332"/>
          </a:xfrm>
          <a:prstGeom prst="rect">
            <a:avLst/>
          </a:prstGeom>
        </p:spPr>
        <p:txBody>
          <a:bodyPr wrap="square">
            <a:spAutoFit/>
          </a:bodyPr>
          <a:lstStyle/>
          <a:p>
            <a:r>
              <a:rPr lang="en-IN" b="1" dirty="0">
                <a:latin typeface="Book Antiqua" pitchFamily="18" charset="0"/>
              </a:rPr>
              <a:t>Cement Bag Valve Testing</a:t>
            </a:r>
          </a:p>
        </p:txBody>
      </p:sp>
      <p:pic>
        <p:nvPicPr>
          <p:cNvPr id="10" name="Picture 9"/>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1" name="Rectangle 10"/>
          <p:cNvSpPr/>
          <p:nvPr/>
        </p:nvSpPr>
        <p:spPr>
          <a:xfrm>
            <a:off x="8109779" y="5824710"/>
            <a:ext cx="1773242"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Bale Press M/c.</a:t>
            </a:r>
            <a:endParaRPr lang="en-IN"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A4AB32FB-6DEA-4841-9919-4537DBF8E42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5053" y="688960"/>
            <a:ext cx="11862148" cy="5078313"/>
          </a:xfrm>
          <a:prstGeom prst="rect">
            <a:avLst/>
          </a:prstGeom>
        </p:spPr>
        <p:txBody>
          <a:bodyPr wrap="square">
            <a:spAutoFit/>
          </a:bodyPr>
          <a:lstStyle/>
          <a:p>
            <a:pPr lvl="0">
              <a:lnSpc>
                <a:spcPct val="150000"/>
              </a:lnSpc>
            </a:pPr>
            <a:r>
              <a:rPr lang="en-US" dirty="0">
                <a:latin typeface="Book Antiqua" pitchFamily="18" charset="0"/>
              </a:rPr>
              <a:t>	Banker’s Name &amp; Address	 		: 1) Axis Bank, </a:t>
            </a:r>
          </a:p>
          <a:p>
            <a:pPr lvl="0">
              <a:lnSpc>
                <a:spcPct val="150000"/>
              </a:lnSpc>
            </a:pPr>
            <a:r>
              <a:rPr lang="en-US" dirty="0">
                <a:latin typeface="Book Antiqua" pitchFamily="18" charset="0"/>
              </a:rPr>
              <a:t>						  2) Bank of Baroda, </a:t>
            </a:r>
            <a:endParaRPr lang="en-US" dirty="0" smtClean="0">
              <a:latin typeface="Book Antiqua" pitchFamily="18" charset="0"/>
            </a:endParaRPr>
          </a:p>
          <a:p>
            <a:pPr lvl="0">
              <a:lnSpc>
                <a:spcPct val="150000"/>
              </a:lnSpc>
            </a:pPr>
            <a:r>
              <a:rPr lang="en-US" dirty="0" smtClean="0">
                <a:latin typeface="Book Antiqua" pitchFamily="18" charset="0"/>
              </a:rPr>
              <a:t>						  3) HDFC Bank,</a:t>
            </a:r>
          </a:p>
          <a:p>
            <a:pPr>
              <a:lnSpc>
                <a:spcPct val="150000"/>
              </a:lnSpc>
            </a:pPr>
            <a:r>
              <a:rPr lang="en-US" dirty="0">
                <a:latin typeface="Book Antiqua" pitchFamily="18" charset="0"/>
              </a:rPr>
              <a:t>						 </a:t>
            </a:r>
          </a:p>
          <a:p>
            <a:pPr>
              <a:lnSpc>
                <a:spcPct val="150000"/>
              </a:lnSpc>
            </a:pPr>
            <a:r>
              <a:rPr lang="en-US" dirty="0">
                <a:latin typeface="Book Antiqua" pitchFamily="18" charset="0"/>
              </a:rPr>
              <a:t>	Income Tax Registration No. &amp; Date 	: AABCP 5804 F    </a:t>
            </a:r>
            <a:endParaRPr lang="en-IN" dirty="0">
              <a:latin typeface="Book Antiqua" pitchFamily="18" charset="0"/>
            </a:endParaRPr>
          </a:p>
          <a:p>
            <a:pPr lvl="0">
              <a:lnSpc>
                <a:spcPct val="150000"/>
              </a:lnSpc>
            </a:pPr>
            <a:r>
              <a:rPr lang="en-US" dirty="0">
                <a:latin typeface="Book Antiqua" pitchFamily="18" charset="0"/>
              </a:rPr>
              <a:t>	Central Sales Tax Registration No. &amp; dt.	: 416122 C – 13 / 1-4-96.</a:t>
            </a:r>
          </a:p>
          <a:p>
            <a:pPr lvl="0">
              <a:lnSpc>
                <a:spcPct val="150000"/>
              </a:lnSpc>
            </a:pPr>
            <a:r>
              <a:rPr lang="en-US" dirty="0">
                <a:latin typeface="Book Antiqua" pitchFamily="18" charset="0"/>
              </a:rPr>
              <a:t>	State Sales Tax Registration No. &amp; dt. 	: 416122 S – 14 / 1-4-96. </a:t>
            </a:r>
            <a:endParaRPr lang="en-IN" dirty="0">
              <a:latin typeface="Book Antiqua" pitchFamily="18" charset="0"/>
            </a:endParaRPr>
          </a:p>
          <a:p>
            <a:pPr lvl="0">
              <a:lnSpc>
                <a:spcPct val="150000"/>
              </a:lnSpc>
            </a:pPr>
            <a:r>
              <a:rPr lang="en-US" dirty="0">
                <a:latin typeface="Book Antiqua" pitchFamily="18" charset="0"/>
              </a:rPr>
              <a:t>	Duty  &amp; Taxes  (As applicable) 		: Excise Duty - 12.36 % , CST- 2% and VAT 5%                                                                       </a:t>
            </a:r>
            <a:endParaRPr lang="en-IN" dirty="0">
              <a:latin typeface="Book Antiqua" pitchFamily="18" charset="0"/>
            </a:endParaRPr>
          </a:p>
          <a:p>
            <a:pPr lvl="0">
              <a:lnSpc>
                <a:spcPct val="150000"/>
              </a:lnSpc>
            </a:pPr>
            <a:r>
              <a:rPr lang="en-US" dirty="0">
                <a:latin typeface="Book Antiqua" pitchFamily="18" charset="0"/>
              </a:rPr>
              <a:t>	ECC No. 				: AABCF5804FXM002</a:t>
            </a:r>
            <a:endParaRPr lang="en-IN" dirty="0">
              <a:latin typeface="Book Antiqua" pitchFamily="18" charset="0"/>
            </a:endParaRPr>
          </a:p>
          <a:p>
            <a:pPr lvl="0">
              <a:lnSpc>
                <a:spcPct val="150000"/>
              </a:lnSpc>
            </a:pPr>
            <a:r>
              <a:rPr lang="en-US" dirty="0">
                <a:latin typeface="Book Antiqua" pitchFamily="18" charset="0"/>
              </a:rPr>
              <a:t>	TIN No 					: 27080410020V, 27080410020C </a:t>
            </a:r>
          </a:p>
          <a:p>
            <a:pPr lvl="0">
              <a:lnSpc>
                <a:spcPct val="150000"/>
              </a:lnSpc>
            </a:pPr>
            <a:r>
              <a:rPr lang="en-IN" dirty="0">
                <a:latin typeface="Book Antiqua" pitchFamily="18" charset="0"/>
              </a:rPr>
              <a:t>	GST No.					: 27AABCP5804F1ZM</a:t>
            </a:r>
          </a:p>
          <a:p>
            <a:pPr lvl="0">
              <a:lnSpc>
                <a:spcPct val="150000"/>
              </a:lnSpc>
            </a:pP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6588473D-F2C8-4BAF-884C-AB3CF51679DB}"/>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070876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referRelativeResize="0">
            <a:picLocks/>
          </p:cNvPicPr>
          <p:nvPr/>
        </p:nvPicPr>
        <p:blipFill>
          <a:blip r:embed="rId2"/>
          <a:stretch>
            <a:fillRect/>
          </a:stretch>
        </p:blipFill>
        <p:spPr>
          <a:xfrm>
            <a:off x="475200" y="1609200"/>
            <a:ext cx="5400000" cy="3898800"/>
          </a:xfrm>
          <a:prstGeom prst="rect">
            <a:avLst/>
          </a:prstGeom>
          <a:ln w="28575">
            <a:solidFill>
              <a:schemeClr val="tx1"/>
            </a:solidFill>
          </a:ln>
        </p:spPr>
      </p:pic>
      <p:pic>
        <p:nvPicPr>
          <p:cNvPr id="12" name="Picture 1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9" name="Rectangle 8"/>
          <p:cNvSpPr/>
          <p:nvPr/>
        </p:nvSpPr>
        <p:spPr>
          <a:xfrm>
            <a:off x="2288579" y="5760714"/>
            <a:ext cx="1773242"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Bale Press M/c.</a:t>
            </a:r>
            <a:endParaRPr lang="en-IN" dirty="0">
              <a:latin typeface="Book Antiqua" pitchFamily="18" charset="0"/>
            </a:endParaRPr>
          </a:p>
        </p:txBody>
      </p:sp>
      <p:sp>
        <p:nvSpPr>
          <p:cNvPr id="13" name="Rectangle 12"/>
          <p:cNvSpPr/>
          <p:nvPr/>
        </p:nvSpPr>
        <p:spPr>
          <a:xfrm>
            <a:off x="7733875" y="5751125"/>
            <a:ext cx="2525050"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Stock of Finish Goods</a:t>
            </a:r>
            <a:endParaRPr lang="en-IN" b="1"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0" name="Footer Placeholder 4">
            <a:extLst>
              <a:ext uri="{FF2B5EF4-FFF2-40B4-BE49-F238E27FC236}">
                <a16:creationId xmlns="" xmlns:a16="http://schemas.microsoft.com/office/drawing/2014/main" id="{20C43666-6F57-4971-9C57-EEEF258E2C35}"/>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712422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8" name="Picture 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7" name="Rectangle 6"/>
          <p:cNvSpPr/>
          <p:nvPr/>
        </p:nvSpPr>
        <p:spPr>
          <a:xfrm>
            <a:off x="8243630" y="5772644"/>
            <a:ext cx="1505540" cy="369332"/>
          </a:xfrm>
          <a:prstGeom prst="rect">
            <a:avLst/>
          </a:prstGeom>
        </p:spPr>
        <p:txBody>
          <a:bodyPr wrap="none">
            <a:spAutoFit/>
          </a:bodyPr>
          <a:lstStyle/>
          <a:p>
            <a:r>
              <a:rPr lang="en-IN" b="1" dirty="0">
                <a:latin typeface="Book Antiqua" pitchFamily="18" charset="0"/>
              </a:rPr>
              <a:t>Transformer</a:t>
            </a:r>
          </a:p>
        </p:txBody>
      </p:sp>
      <p:sp>
        <p:nvSpPr>
          <p:cNvPr id="9" name="Rectangle 8"/>
          <p:cNvSpPr/>
          <p:nvPr/>
        </p:nvSpPr>
        <p:spPr>
          <a:xfrm>
            <a:off x="1713902" y="5772644"/>
            <a:ext cx="2922595" cy="369332"/>
          </a:xfrm>
          <a:prstGeom prst="rect">
            <a:avLst/>
          </a:prstGeom>
        </p:spPr>
        <p:txBody>
          <a:bodyPr wrap="none">
            <a:spAutoFit/>
          </a:bodyPr>
          <a:lstStyle/>
          <a:p>
            <a:r>
              <a:rPr lang="en-US" b="1" dirty="0">
                <a:latin typeface="Book Antiqua" pitchFamily="18" charset="0"/>
                <a:ea typeface="Times New Roman" panose="02020603050405020304" pitchFamily="18" charset="0"/>
                <a:cs typeface="Times New Roman" panose="02020603050405020304" pitchFamily="18" charset="0"/>
              </a:rPr>
              <a:t>Main Electric Panel Room</a:t>
            </a:r>
            <a:endParaRPr lang="en-IN" b="1" dirty="0">
              <a:latin typeface="Book Antiqua" pitchFamily="18" charset="0"/>
            </a:endParaRP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0" name="Footer Placeholder 4">
            <a:extLst>
              <a:ext uri="{FF2B5EF4-FFF2-40B4-BE49-F238E27FC236}">
                <a16:creationId xmlns="" xmlns:a16="http://schemas.microsoft.com/office/drawing/2014/main" id="{90EA78E8-085C-478E-97F8-C9388EBA86A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1" name="Rectangle 10"/>
          <p:cNvSpPr/>
          <p:nvPr/>
        </p:nvSpPr>
        <p:spPr>
          <a:xfrm>
            <a:off x="7487014" y="5774957"/>
            <a:ext cx="3018772" cy="369332"/>
          </a:xfrm>
          <a:prstGeom prst="rect">
            <a:avLst/>
          </a:prstGeom>
        </p:spPr>
        <p:txBody>
          <a:bodyPr wrap="square">
            <a:spAutoFit/>
          </a:bodyPr>
          <a:lstStyle/>
          <a:p>
            <a:r>
              <a:rPr lang="en-US" b="1" dirty="0">
                <a:latin typeface="Book Antiqua" pitchFamily="18" charset="0"/>
              </a:rPr>
              <a:t>Paharpur</a:t>
            </a:r>
            <a:r>
              <a:rPr lang="en-US" b="1" dirty="0"/>
              <a:t> </a:t>
            </a:r>
            <a:r>
              <a:rPr lang="en-IN" b="1" dirty="0">
                <a:latin typeface="Book Antiqua" pitchFamily="18" charset="0"/>
              </a:rPr>
              <a:t>Cooling Tower</a:t>
            </a:r>
          </a:p>
        </p:txBody>
      </p:sp>
      <p:pic>
        <p:nvPicPr>
          <p:cNvPr id="12" name="Picture 11"/>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3" name="Rectangle 12"/>
          <p:cNvSpPr/>
          <p:nvPr/>
        </p:nvSpPr>
        <p:spPr>
          <a:xfrm>
            <a:off x="2406400" y="5774957"/>
            <a:ext cx="1537600" cy="369332"/>
          </a:xfrm>
          <a:prstGeom prst="rect">
            <a:avLst/>
          </a:prstGeom>
        </p:spPr>
        <p:txBody>
          <a:bodyPr wrap="none">
            <a:spAutoFit/>
          </a:bodyPr>
          <a:lstStyle/>
          <a:p>
            <a:r>
              <a:rPr lang="en-IN" b="1" dirty="0">
                <a:latin typeface="Book Antiqua" pitchFamily="18" charset="0"/>
              </a:rPr>
              <a:t>Chiller Plant</a:t>
            </a:r>
          </a:p>
        </p:txBody>
      </p:sp>
      <p:pic>
        <p:nvPicPr>
          <p:cNvPr id="15" name="Picture 1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EA3CE217-1D86-4A8A-AB8C-620A51DDE6BF}"/>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8242634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5" name="TextBox 4"/>
          <p:cNvSpPr txBox="1"/>
          <p:nvPr/>
        </p:nvSpPr>
        <p:spPr>
          <a:xfrm>
            <a:off x="7894572" y="5782096"/>
            <a:ext cx="2203655" cy="369332"/>
          </a:xfrm>
          <a:prstGeom prst="rect">
            <a:avLst/>
          </a:prstGeom>
          <a:noFill/>
        </p:spPr>
        <p:txBody>
          <a:bodyPr wrap="square" rtlCol="0">
            <a:spAutoFit/>
          </a:bodyPr>
          <a:lstStyle/>
          <a:p>
            <a:r>
              <a:rPr lang="en-IN" b="1" dirty="0">
                <a:latin typeface="Book Antiqua" pitchFamily="18" charset="0"/>
              </a:rPr>
              <a:t>Wastage Godown</a:t>
            </a:r>
          </a:p>
        </p:txBody>
      </p:sp>
      <p:sp>
        <p:nvSpPr>
          <p:cNvPr id="9" name="TextBox 8"/>
          <p:cNvSpPr txBox="1"/>
          <p:nvPr/>
        </p:nvSpPr>
        <p:spPr>
          <a:xfrm>
            <a:off x="2517455" y="5793248"/>
            <a:ext cx="1315490" cy="369332"/>
          </a:xfrm>
          <a:prstGeom prst="rect">
            <a:avLst/>
          </a:prstGeom>
          <a:noFill/>
        </p:spPr>
        <p:txBody>
          <a:bodyPr wrap="square" rtlCol="0">
            <a:spAutoFit/>
          </a:bodyPr>
          <a:lstStyle/>
          <a:p>
            <a:r>
              <a:rPr lang="en-IN" b="1" dirty="0">
                <a:latin typeface="Book Antiqua" pitchFamily="18" charset="0"/>
              </a:rPr>
              <a:t>Dispatch</a:t>
            </a:r>
          </a:p>
        </p:txBody>
      </p:sp>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0A58CFAC-8140-4132-8BC8-C4283E9ABF6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0285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5" name="TextBox 4"/>
          <p:cNvSpPr txBox="1"/>
          <p:nvPr/>
        </p:nvSpPr>
        <p:spPr>
          <a:xfrm>
            <a:off x="6994662" y="5789874"/>
            <a:ext cx="4003476" cy="369332"/>
          </a:xfrm>
          <a:prstGeom prst="rect">
            <a:avLst/>
          </a:prstGeom>
          <a:noFill/>
        </p:spPr>
        <p:txBody>
          <a:bodyPr wrap="square" rtlCol="0">
            <a:spAutoFit/>
          </a:bodyPr>
          <a:lstStyle/>
          <a:p>
            <a:r>
              <a:rPr lang="en-IN" b="1" dirty="0">
                <a:latin typeface="Book Antiqua" pitchFamily="18" charset="0"/>
              </a:rPr>
              <a:t>Personal Financial Planning Session</a:t>
            </a:r>
          </a:p>
        </p:txBody>
      </p:sp>
      <p:pic>
        <p:nvPicPr>
          <p:cNvPr id="6" name="Picture 5"/>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7" name="Rectangle 6"/>
          <p:cNvSpPr/>
          <p:nvPr/>
        </p:nvSpPr>
        <p:spPr>
          <a:xfrm>
            <a:off x="1877409" y="5788548"/>
            <a:ext cx="2595582" cy="369332"/>
          </a:xfrm>
          <a:prstGeom prst="rect">
            <a:avLst/>
          </a:prstGeom>
          <a:noFill/>
        </p:spPr>
        <p:txBody>
          <a:bodyPr wrap="square" rtlCol="0">
            <a:spAutoFit/>
          </a:bodyPr>
          <a:lstStyle/>
          <a:p>
            <a:r>
              <a:rPr lang="en-IN" b="1" dirty="0">
                <a:latin typeface="Book Antiqua" pitchFamily="18" charset="0"/>
              </a:rPr>
              <a:t>Liner Inserting session</a:t>
            </a:r>
          </a:p>
        </p:txBody>
      </p:sp>
      <p:pic>
        <p:nvPicPr>
          <p:cNvPr id="10" name="Picture 9">
            <a:extLst>
              <a:ext uri="{FF2B5EF4-FFF2-40B4-BE49-F238E27FC236}">
                <a16:creationId xmlns="" xmlns:a16="http://schemas.microsoft.com/office/drawing/2014/main" id="{8D7DE7E2-70A8-45B4-9ED0-C77934519DD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47DB90FE-A5D9-425C-B542-2402439CDFF9}"/>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645099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D7DE7E2-70A8-45B4-9ED0-C77934519DD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11" name="Picture 10">
            <a:extLst>
              <a:ext uri="{FF2B5EF4-FFF2-40B4-BE49-F238E27FC236}">
                <a16:creationId xmlns="" xmlns:a16="http://schemas.microsoft.com/office/drawing/2014/main" id="{D771FD95-F3EF-4674-B7EA-465BB59653E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8000" y="1609200"/>
            <a:ext cx="5400000" cy="3898800"/>
          </a:xfrm>
          <a:prstGeom prst="rect">
            <a:avLst/>
          </a:prstGeom>
          <a:ln w="28575">
            <a:solidFill>
              <a:schemeClr val="tx1"/>
            </a:solidFill>
          </a:ln>
        </p:spPr>
      </p:pic>
      <p:pic>
        <p:nvPicPr>
          <p:cNvPr id="13" name="Picture 12">
            <a:extLst>
              <a:ext uri="{FF2B5EF4-FFF2-40B4-BE49-F238E27FC236}">
                <a16:creationId xmlns="" xmlns:a16="http://schemas.microsoft.com/office/drawing/2014/main" id="{58C2940B-0D36-4F74-A650-AD0540FC12F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53200" y="1609200"/>
            <a:ext cx="5400000" cy="3898800"/>
          </a:xfrm>
          <a:prstGeom prst="rect">
            <a:avLst/>
          </a:prstGeom>
          <a:ln w="28575">
            <a:solidFill>
              <a:schemeClr val="tx1"/>
            </a:solidFill>
          </a:ln>
        </p:spPr>
      </p:pic>
      <p:sp>
        <p:nvSpPr>
          <p:cNvPr id="16" name="TextBox 15">
            <a:extLst>
              <a:ext uri="{FF2B5EF4-FFF2-40B4-BE49-F238E27FC236}">
                <a16:creationId xmlns="" xmlns:a16="http://schemas.microsoft.com/office/drawing/2014/main" id="{1C8500AB-3C34-413F-A44A-F000F3C7BB5F}"/>
              </a:ext>
            </a:extLst>
          </p:cNvPr>
          <p:cNvSpPr txBox="1"/>
          <p:nvPr/>
        </p:nvSpPr>
        <p:spPr>
          <a:xfrm>
            <a:off x="4094260" y="616999"/>
            <a:ext cx="5127013" cy="461665"/>
          </a:xfrm>
          <a:prstGeom prst="rect">
            <a:avLst/>
          </a:prstGeom>
          <a:noFill/>
        </p:spPr>
        <p:txBody>
          <a:bodyPr wrap="square" rtlCol="0">
            <a:spAutoFit/>
          </a:bodyPr>
          <a:lstStyle/>
          <a:p>
            <a:r>
              <a:rPr lang="en-IN" sz="2400" b="1" dirty="0">
                <a:latin typeface="Book Antiqua" pitchFamily="18" charset="0"/>
              </a:rPr>
              <a:t>Fire Extinguisher Training Session</a:t>
            </a:r>
          </a:p>
        </p:txBody>
      </p:sp>
      <p:sp>
        <p:nvSpPr>
          <p:cNvPr id="7" name="Footer Placeholder 4">
            <a:extLst>
              <a:ext uri="{FF2B5EF4-FFF2-40B4-BE49-F238E27FC236}">
                <a16:creationId xmlns="" xmlns:a16="http://schemas.microsoft.com/office/drawing/2014/main" id="{DDBA139D-1A8D-4C96-954A-5614A6CF5A1A}"/>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801453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098771" y="607890"/>
            <a:ext cx="1994457" cy="430887"/>
          </a:xfrm>
          <a:prstGeom prst="rect">
            <a:avLst/>
          </a:prstGeom>
        </p:spPr>
        <p:txBody>
          <a:bodyPr wrap="none">
            <a:spAutoFit/>
          </a:bodyPr>
          <a:lstStyle/>
          <a:p>
            <a:r>
              <a:rPr lang="en-IN" sz="2200" b="1" dirty="0">
                <a:latin typeface="Book Antiqua" pitchFamily="18" charset="0"/>
              </a:rPr>
              <a:t>Annual</a:t>
            </a:r>
            <a:r>
              <a:rPr lang="en-IN" dirty="0"/>
              <a:t> </a:t>
            </a:r>
            <a:r>
              <a:rPr lang="en-IN" sz="2200" b="1" dirty="0">
                <a:latin typeface="Book Antiqua" pitchFamily="18" charset="0"/>
              </a:rPr>
              <a:t>event</a:t>
            </a:r>
            <a:r>
              <a:rPr lang="en-IN" dirty="0"/>
              <a:t> </a:t>
            </a:r>
          </a:p>
        </p:txBody>
      </p:sp>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0" name="Footer Placeholder 4">
            <a:extLst>
              <a:ext uri="{FF2B5EF4-FFF2-40B4-BE49-F238E27FC236}">
                <a16:creationId xmlns="" xmlns:a16="http://schemas.microsoft.com/office/drawing/2014/main" id="{C0F2DDEE-94D2-4B75-A656-33FA239CFEC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3448289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8" name="Footer Placeholder 4">
            <a:extLst>
              <a:ext uri="{FF2B5EF4-FFF2-40B4-BE49-F238E27FC236}">
                <a16:creationId xmlns="" xmlns:a16="http://schemas.microsoft.com/office/drawing/2014/main" id="{6FF64712-98C5-486C-8ED2-70835397F2E2}"/>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781993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3" name="Picture 2"/>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pic>
        <p:nvPicPr>
          <p:cNvPr id="4" name="Picture 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8" name="Rectangle 7"/>
          <p:cNvSpPr/>
          <p:nvPr/>
        </p:nvSpPr>
        <p:spPr>
          <a:xfrm>
            <a:off x="4647526" y="801665"/>
            <a:ext cx="2896947" cy="430887"/>
          </a:xfrm>
          <a:prstGeom prst="rect">
            <a:avLst/>
          </a:prstGeom>
        </p:spPr>
        <p:txBody>
          <a:bodyPr wrap="none">
            <a:spAutoFit/>
          </a:bodyPr>
          <a:lstStyle/>
          <a:p>
            <a:r>
              <a:rPr lang="en-IN" sz="2200" b="1" dirty="0">
                <a:latin typeface="Book Antiqua" pitchFamily="18" charset="0"/>
              </a:rPr>
              <a:t>Annual Sports</a:t>
            </a:r>
            <a:r>
              <a:rPr lang="en-IN" dirty="0"/>
              <a:t> </a:t>
            </a:r>
            <a:r>
              <a:rPr lang="en-IN" sz="2200" b="1" dirty="0">
                <a:latin typeface="Book Antiqua" pitchFamily="18" charset="0"/>
              </a:rPr>
              <a:t>event</a:t>
            </a:r>
            <a:r>
              <a:rPr lang="en-IN" dirty="0"/>
              <a:t> </a:t>
            </a:r>
          </a:p>
        </p:txBody>
      </p:sp>
      <p:sp>
        <p:nvSpPr>
          <p:cNvPr id="9" name="Footer Placeholder 4">
            <a:extLst>
              <a:ext uri="{FF2B5EF4-FFF2-40B4-BE49-F238E27FC236}">
                <a16:creationId xmlns="" xmlns:a16="http://schemas.microsoft.com/office/drawing/2014/main" id="{690CDC43-C609-40DA-B7D6-FB86E13E3807}"/>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18230671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pic>
        <p:nvPicPr>
          <p:cNvPr id="14" name="Picture 13"/>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8" name="TextBox 7"/>
          <p:cNvSpPr txBox="1"/>
          <p:nvPr/>
        </p:nvSpPr>
        <p:spPr>
          <a:xfrm>
            <a:off x="2016542" y="5788398"/>
            <a:ext cx="2317315" cy="369332"/>
          </a:xfrm>
          <a:prstGeom prst="rect">
            <a:avLst/>
          </a:prstGeom>
          <a:noFill/>
        </p:spPr>
        <p:txBody>
          <a:bodyPr wrap="square" rtlCol="0">
            <a:spAutoFit/>
          </a:bodyPr>
          <a:lstStyle/>
          <a:p>
            <a:r>
              <a:rPr lang="en-IN" b="1" dirty="0">
                <a:latin typeface="Book Antiqua" pitchFamily="18" charset="0"/>
              </a:rPr>
              <a:t>Raksha Bandhan</a:t>
            </a:r>
          </a:p>
        </p:txBody>
      </p:sp>
      <p:sp>
        <p:nvSpPr>
          <p:cNvPr id="9" name="TextBox 8"/>
          <p:cNvSpPr txBox="1"/>
          <p:nvPr/>
        </p:nvSpPr>
        <p:spPr>
          <a:xfrm>
            <a:off x="7946363" y="5815471"/>
            <a:ext cx="2100074" cy="369332"/>
          </a:xfrm>
          <a:prstGeom prst="rect">
            <a:avLst/>
          </a:prstGeom>
          <a:noFill/>
        </p:spPr>
        <p:txBody>
          <a:bodyPr wrap="square" rtlCol="0">
            <a:spAutoFit/>
          </a:bodyPr>
          <a:lstStyle/>
          <a:p>
            <a:r>
              <a:rPr lang="en-IN" b="1" dirty="0">
                <a:latin typeface="Book Antiqua" pitchFamily="18" charset="0"/>
              </a:rPr>
              <a:t>Raksha Bandhan</a:t>
            </a:r>
          </a:p>
        </p:txBody>
      </p:sp>
      <p:sp>
        <p:nvSpPr>
          <p:cNvPr id="10" name="TextBox 9"/>
          <p:cNvSpPr txBox="1"/>
          <p:nvPr/>
        </p:nvSpPr>
        <p:spPr>
          <a:xfrm>
            <a:off x="4944724" y="-31310"/>
            <a:ext cx="1957117" cy="430887"/>
          </a:xfrm>
          <a:prstGeom prst="rect">
            <a:avLst/>
          </a:prstGeom>
          <a:noFill/>
        </p:spPr>
        <p:txBody>
          <a:bodyPr wrap="square" rtlCol="0">
            <a:spAutoFit/>
          </a:bodyPr>
          <a:lstStyle/>
          <a:p>
            <a:r>
              <a:rPr lang="en-IN" sz="2200" b="1" dirty="0">
                <a:latin typeface="Book Antiqua" pitchFamily="18" charset="0"/>
              </a:rPr>
              <a:t>Other Photo’s</a:t>
            </a:r>
          </a:p>
        </p:txBody>
      </p:sp>
      <p:pic>
        <p:nvPicPr>
          <p:cNvPr id="16" name="Picture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12" name="Footer Placeholder 4">
            <a:extLst>
              <a:ext uri="{FF2B5EF4-FFF2-40B4-BE49-F238E27FC236}">
                <a16:creationId xmlns="" xmlns:a16="http://schemas.microsoft.com/office/drawing/2014/main" id="{17D46CF8-BBB8-4ABB-92EF-4D2ECC6D8E42}"/>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25789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5113" y="590511"/>
            <a:ext cx="12096887" cy="5291257"/>
          </a:xfrm>
          <a:prstGeom prst="rect">
            <a:avLst/>
          </a:prstGeom>
        </p:spPr>
        <p:txBody>
          <a:bodyPr wrap="square">
            <a:spAutoFit/>
          </a:bodyPr>
          <a:lstStyle/>
          <a:p>
            <a:pPr algn="ctr">
              <a:lnSpc>
                <a:spcPct val="150000"/>
              </a:lnSpc>
            </a:pPr>
            <a:r>
              <a:rPr lang="en-US" b="1" dirty="0">
                <a:latin typeface="Book Antiqua" pitchFamily="18" charset="0"/>
              </a:rPr>
              <a:t>C) </a:t>
            </a:r>
            <a:r>
              <a:rPr lang="en-US" b="1" u="sng" dirty="0">
                <a:latin typeface="Book Antiqua" pitchFamily="18" charset="0"/>
              </a:rPr>
              <a:t>MAN – POWER &amp; PRODUCTION INFORMATION</a:t>
            </a:r>
            <a:r>
              <a:rPr lang="en-US" b="1" dirty="0">
                <a:latin typeface="Book Antiqua" pitchFamily="18" charset="0"/>
              </a:rPr>
              <a:t>: -</a:t>
            </a:r>
            <a:endParaRPr lang="en-IN" b="1" dirty="0">
              <a:latin typeface="Book Antiqua" pitchFamily="18" charset="0"/>
            </a:endParaRPr>
          </a:p>
          <a:p>
            <a:pPr lvl="0">
              <a:lnSpc>
                <a:spcPct val="150000"/>
              </a:lnSpc>
            </a:pPr>
            <a:r>
              <a:rPr lang="en-US" dirty="0">
                <a:latin typeface="Book Antiqua" pitchFamily="18" charset="0"/>
              </a:rPr>
              <a:t>	Work – Force 		  : 250 No's (on muster) + Contractual Team as per Needs.  </a:t>
            </a:r>
            <a:r>
              <a:rPr lang="en-IN" dirty="0">
                <a:latin typeface="Book Antiqua" pitchFamily="18" charset="0"/>
              </a:rPr>
              <a:t>                                         </a:t>
            </a:r>
          </a:p>
          <a:p>
            <a:pPr lvl="0">
              <a:lnSpc>
                <a:spcPct val="150000"/>
              </a:lnSpc>
            </a:pPr>
            <a:r>
              <a:rPr lang="en-US" dirty="0">
                <a:latin typeface="Book Antiqua" pitchFamily="18" charset="0"/>
              </a:rPr>
              <a:t>	Management Executive’s 	  : 1) N.C. Sanghvi -  Chairman &amp; MD. 									    2) S.N. Sanghvi – Jt.MD.</a:t>
            </a:r>
            <a:r>
              <a:rPr lang="en-IN" dirty="0">
                <a:latin typeface="Book Antiqua" pitchFamily="18" charset="0"/>
              </a:rPr>
              <a:t> 											    </a:t>
            </a:r>
            <a:r>
              <a:rPr lang="en-US" dirty="0">
                <a:latin typeface="Book Antiqua" pitchFamily="18" charset="0"/>
              </a:rPr>
              <a:t>3) P.N. Sanghvi – D. O. [MS, ISE-USA), SAP-Certified.</a:t>
            </a:r>
          </a:p>
          <a:p>
            <a:pPr lvl="0">
              <a:lnSpc>
                <a:spcPct val="150000"/>
              </a:lnSpc>
            </a:pPr>
            <a:endParaRPr lang="en-US" sz="1100" dirty="0">
              <a:latin typeface="Book Antiqua" pitchFamily="18" charset="0"/>
            </a:endParaRPr>
          </a:p>
          <a:p>
            <a:pPr lvl="0">
              <a:lnSpc>
                <a:spcPct val="150000"/>
              </a:lnSpc>
            </a:pPr>
            <a:r>
              <a:rPr lang="en-IN" dirty="0">
                <a:latin typeface="Book Antiqua" pitchFamily="18" charset="0"/>
              </a:rPr>
              <a:t>	</a:t>
            </a:r>
            <a:r>
              <a:rPr lang="en-US" dirty="0">
                <a:latin typeface="Book Antiqua" pitchFamily="18" charset="0"/>
              </a:rPr>
              <a:t>Company Team 		  :  Mr. D. Singh – (VP)</a:t>
            </a:r>
          </a:p>
          <a:p>
            <a:pPr lvl="0">
              <a:lnSpc>
                <a:spcPct val="150000"/>
              </a:lnSpc>
            </a:pPr>
            <a:r>
              <a:rPr lang="en-US" dirty="0">
                <a:latin typeface="Book Antiqua" pitchFamily="18" charset="0"/>
              </a:rPr>
              <a:t>				     Mr. Mishra – (Production Manager (U2)) </a:t>
            </a:r>
          </a:p>
          <a:p>
            <a:pPr>
              <a:lnSpc>
                <a:spcPct val="150000"/>
              </a:lnSpc>
            </a:pPr>
            <a:r>
              <a:rPr lang="en-US" dirty="0">
                <a:latin typeface="Book Antiqua" pitchFamily="18" charset="0"/>
              </a:rPr>
              <a:t>				     Mr. Patel – (Production Incharge (U1)</a:t>
            </a:r>
          </a:p>
          <a:p>
            <a:pPr>
              <a:lnSpc>
                <a:spcPct val="150000"/>
              </a:lnSpc>
            </a:pPr>
            <a:r>
              <a:rPr lang="en-US" dirty="0">
                <a:latin typeface="Book Antiqua" pitchFamily="18" charset="0"/>
              </a:rPr>
              <a:t>				     Mr. Londhe ( Mngr. Finishing )										     Mr. Shaha,  (Mrktg. Mngr.) 										     Mr. Hasmukh Jain ( Mumbai) – Liasioning Mng. 								 				</a:t>
            </a:r>
            <a:endParaRPr lang="en-IN" dirty="0">
              <a:latin typeface="Book Antiqua" pitchFamily="18" charset="0"/>
            </a:endParaRP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76C92AB9-3301-4D91-AC4C-515E01C60C4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985266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3713356" y="641483"/>
            <a:ext cx="4951142" cy="707886"/>
          </a:xfrm>
          <a:prstGeom prst="rect">
            <a:avLst/>
          </a:prstGeom>
          <a:noFill/>
        </p:spPr>
        <p:txBody>
          <a:bodyPr wrap="square" rtlCol="0">
            <a:spAutoFit/>
          </a:bodyPr>
          <a:lstStyle/>
          <a:p>
            <a:r>
              <a:rPr lang="en-IN" sz="2000" b="1" dirty="0">
                <a:latin typeface="Baskerville Old Face" pitchFamily="18" charset="0"/>
              </a:rPr>
              <a:t>Tree Plantation  By the company members</a:t>
            </a:r>
          </a:p>
          <a:p>
            <a:pPr algn="ctr"/>
            <a:r>
              <a:rPr lang="en-US" sz="2000" b="1" dirty="0">
                <a:latin typeface="Baskerville Old Face" pitchFamily="18" charset="0"/>
              </a:rPr>
              <a:t>Unit -1</a:t>
            </a:r>
            <a:endParaRPr lang="en-IN" sz="2000" b="1" dirty="0">
              <a:latin typeface="Baskerville Old Face" pitchFamily="18" charset="0"/>
            </a:endParaRPr>
          </a:p>
        </p:txBody>
      </p:sp>
      <p:pic>
        <p:nvPicPr>
          <p:cNvPr id="8" name="Picture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38100" cmpd="sng">
            <a:solidFill>
              <a:schemeClr val="tx1"/>
            </a:solidFill>
          </a:ln>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38100" cmpd="sng">
            <a:solidFill>
              <a:schemeClr val="tx1"/>
            </a:solidFill>
          </a:ln>
        </p:spPr>
      </p:pic>
      <p:sp>
        <p:nvSpPr>
          <p:cNvPr id="7" name="Footer Placeholder 4">
            <a:extLst>
              <a:ext uri="{FF2B5EF4-FFF2-40B4-BE49-F238E27FC236}">
                <a16:creationId xmlns="" xmlns:a16="http://schemas.microsoft.com/office/drawing/2014/main" id="{234E37C4-6269-4025-B139-E44D4D129208}"/>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041411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Users\Administrator\Desktop\New Folder\IMG_20150818_131734.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6400" y="1609200"/>
            <a:ext cx="5400000" cy="38988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Administrator\Desktop\New Folder\IMG_20150818_131825.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00" y="1609200"/>
            <a:ext cx="5400000" cy="38988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TextBox 8"/>
          <p:cNvSpPr txBox="1"/>
          <p:nvPr/>
        </p:nvSpPr>
        <p:spPr>
          <a:xfrm>
            <a:off x="3713356" y="627195"/>
            <a:ext cx="4951142" cy="707886"/>
          </a:xfrm>
          <a:prstGeom prst="rect">
            <a:avLst/>
          </a:prstGeom>
          <a:noFill/>
        </p:spPr>
        <p:txBody>
          <a:bodyPr wrap="square" rtlCol="0">
            <a:spAutoFit/>
          </a:bodyPr>
          <a:lstStyle/>
          <a:p>
            <a:r>
              <a:rPr lang="en-IN" sz="2000" b="1" dirty="0">
                <a:latin typeface="Baskerville Old Face" pitchFamily="18" charset="0"/>
              </a:rPr>
              <a:t>Tree Plantation  By the company members</a:t>
            </a:r>
          </a:p>
          <a:p>
            <a:pPr algn="ctr"/>
            <a:r>
              <a:rPr lang="en-US" sz="2000" b="1" dirty="0">
                <a:latin typeface="Baskerville Old Face" pitchFamily="18" charset="0"/>
              </a:rPr>
              <a:t>Unit -2</a:t>
            </a:r>
            <a:endParaRPr lang="en-IN" sz="2000" b="1" dirty="0">
              <a:latin typeface="Baskerville Old Face" pitchFamily="18" charset="0"/>
            </a:endParaRPr>
          </a:p>
        </p:txBody>
      </p:sp>
      <p:sp>
        <p:nvSpPr>
          <p:cNvPr id="7" name="Footer Placeholder 4">
            <a:extLst>
              <a:ext uri="{FF2B5EF4-FFF2-40B4-BE49-F238E27FC236}">
                <a16:creationId xmlns="" xmlns:a16="http://schemas.microsoft.com/office/drawing/2014/main" id="{1AAAB823-41A4-47F0-BEFC-B8542FD0B99F}"/>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589895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TextBox 8"/>
          <p:cNvSpPr txBox="1"/>
          <p:nvPr/>
        </p:nvSpPr>
        <p:spPr>
          <a:xfrm>
            <a:off x="4319291" y="770075"/>
            <a:ext cx="3436591" cy="400110"/>
          </a:xfrm>
          <a:prstGeom prst="rect">
            <a:avLst/>
          </a:prstGeom>
          <a:noFill/>
        </p:spPr>
        <p:txBody>
          <a:bodyPr wrap="square" rtlCol="0">
            <a:spAutoFit/>
          </a:bodyPr>
          <a:lstStyle/>
          <a:p>
            <a:r>
              <a:rPr lang="en-US" sz="2000" b="1" dirty="0">
                <a:latin typeface="Baskerville Old Face" pitchFamily="18" charset="0"/>
              </a:rPr>
              <a:t>Company Uniform Distribution</a:t>
            </a:r>
            <a:endParaRPr lang="en-IN" sz="2000" b="1" dirty="0">
              <a:latin typeface="Baskerville Old Face" pitchFamily="18" charset="0"/>
            </a:endParaRPr>
          </a:p>
        </p:txBody>
      </p:sp>
      <p:pic>
        <p:nvPicPr>
          <p:cNvPr id="1026" name="Picture 2" descr="H:\Backups\Dress Distribution_12 August 2016\IMG_20160812_11571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37" y="1609200"/>
            <a:ext cx="5400000" cy="38988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251400" y="1609200"/>
            <a:ext cx="5400000" cy="3898800"/>
          </a:xfrm>
          <a:prstGeom prst="rect">
            <a:avLst/>
          </a:prstGeom>
          <a:noFill/>
          <a:ln w="25400">
            <a:solidFill>
              <a:schemeClr val="tx1"/>
            </a:solidFill>
          </a:ln>
        </p:spPr>
      </p:pic>
      <p:sp>
        <p:nvSpPr>
          <p:cNvPr id="7" name="Footer Placeholder 4">
            <a:extLst>
              <a:ext uri="{FF2B5EF4-FFF2-40B4-BE49-F238E27FC236}">
                <a16:creationId xmlns="" xmlns:a16="http://schemas.microsoft.com/office/drawing/2014/main" id="{7DD091BC-C6B3-417F-983E-2A80D55DAA3D}"/>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9566231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pic>
        <p:nvPicPr>
          <p:cNvPr id="8" name="Picture 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0" name="TextBox 9"/>
          <p:cNvSpPr txBox="1"/>
          <p:nvPr/>
        </p:nvSpPr>
        <p:spPr>
          <a:xfrm>
            <a:off x="5046762" y="5789874"/>
            <a:ext cx="2276276" cy="369332"/>
          </a:xfrm>
          <a:prstGeom prst="rect">
            <a:avLst/>
          </a:prstGeom>
          <a:noFill/>
        </p:spPr>
        <p:txBody>
          <a:bodyPr wrap="square" rtlCol="0">
            <a:spAutoFit/>
          </a:bodyPr>
          <a:lstStyle/>
          <a:p>
            <a:r>
              <a:rPr lang="en-IN" b="1" dirty="0">
                <a:latin typeface="Book Antiqua" pitchFamily="18" charset="0"/>
              </a:rPr>
              <a:t>Medical Camp 2016 </a:t>
            </a:r>
          </a:p>
        </p:txBody>
      </p:sp>
      <p:pic>
        <p:nvPicPr>
          <p:cNvPr id="11" name="Picture 10"/>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2" name="TextBox 11"/>
          <p:cNvSpPr txBox="1"/>
          <p:nvPr/>
        </p:nvSpPr>
        <p:spPr>
          <a:xfrm>
            <a:off x="5117441" y="823497"/>
            <a:ext cx="1957117" cy="430887"/>
          </a:xfrm>
          <a:prstGeom prst="rect">
            <a:avLst/>
          </a:prstGeom>
          <a:noFill/>
        </p:spPr>
        <p:txBody>
          <a:bodyPr wrap="square" rtlCol="0">
            <a:spAutoFit/>
          </a:bodyPr>
          <a:lstStyle/>
          <a:p>
            <a:r>
              <a:rPr lang="en-IN" sz="2200" b="1" dirty="0">
                <a:latin typeface="Book Antiqua" pitchFamily="18" charset="0"/>
              </a:rPr>
              <a:t>Other Photo’s</a:t>
            </a:r>
          </a:p>
        </p:txBody>
      </p:sp>
      <p:sp>
        <p:nvSpPr>
          <p:cNvPr id="9" name="Footer Placeholder 4">
            <a:extLst>
              <a:ext uri="{FF2B5EF4-FFF2-40B4-BE49-F238E27FC236}">
                <a16:creationId xmlns="" xmlns:a16="http://schemas.microsoft.com/office/drawing/2014/main" id="{385CF0DE-F74C-4174-BA82-DE7F9B6B3253}"/>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3151789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2453268" y="899350"/>
            <a:ext cx="7014117" cy="369332"/>
          </a:xfrm>
          <a:prstGeom prst="rect">
            <a:avLst/>
          </a:prstGeom>
          <a:noFill/>
        </p:spPr>
        <p:txBody>
          <a:bodyPr wrap="square" rtlCol="0">
            <a:spAutoFit/>
          </a:bodyPr>
          <a:lstStyle/>
          <a:p>
            <a:r>
              <a:rPr lang="en-IN" b="1" dirty="0">
                <a:latin typeface="Baskerville Old Face" pitchFamily="18" charset="0"/>
              </a:rPr>
              <a:t>Art Of Living Camp 2015 Conducted By </a:t>
            </a:r>
            <a:r>
              <a:rPr lang="en-IN" b="1" dirty="0" err="1">
                <a:latin typeface="Baskerville Old Face" pitchFamily="18" charset="0"/>
              </a:rPr>
              <a:t>Shri</a:t>
            </a:r>
            <a:r>
              <a:rPr lang="en-IN" b="1" dirty="0">
                <a:latin typeface="Baskerville Old Face" pitchFamily="18" charset="0"/>
              </a:rPr>
              <a:t> </a:t>
            </a:r>
            <a:r>
              <a:rPr lang="en-IN" b="1" dirty="0" err="1">
                <a:latin typeface="Baskerville Old Face" pitchFamily="18" charset="0"/>
              </a:rPr>
              <a:t>Shri</a:t>
            </a:r>
            <a:r>
              <a:rPr lang="en-IN" b="1" dirty="0">
                <a:latin typeface="Baskerville Old Face" pitchFamily="18" charset="0"/>
              </a:rPr>
              <a:t> </a:t>
            </a:r>
            <a:r>
              <a:rPr lang="en-IN" b="1" dirty="0" err="1">
                <a:latin typeface="Baskerville Old Face" pitchFamily="18" charset="0"/>
              </a:rPr>
              <a:t>Ravishankarji</a:t>
            </a:r>
            <a:r>
              <a:rPr lang="en-IN" b="1" dirty="0">
                <a:latin typeface="Baskerville Old Face" pitchFamily="18" charset="0"/>
              </a:rPr>
              <a:t> Team</a:t>
            </a:r>
          </a:p>
        </p:txBody>
      </p:sp>
      <p:pic>
        <p:nvPicPr>
          <p:cNvPr id="1026" name="Picture 2" descr="H:\Backups\Factory Photos\Yoga Photo_25.08.2015\IMG_20150825_180535.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00" y="1609200"/>
            <a:ext cx="5400000" cy="3898800"/>
          </a:xfrm>
          <a:prstGeom prst="rect">
            <a:avLst/>
          </a:prstGeom>
          <a:noFill/>
          <a:ln w="25400" cmpd="sng">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H:\Backups\Factory Photos\Yoga Photo_25.08.2015\IMG_20150825_180709.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400" y="1609200"/>
            <a:ext cx="5400000" cy="3898800"/>
          </a:xfrm>
          <a:prstGeom prst="rect">
            <a:avLst/>
          </a:prstGeom>
          <a:noFill/>
          <a:ln w="25400" cmpd="sng">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1DB44EF4-6A58-4952-A27A-2EE65E1A0225}"/>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8650268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H:\Backups\Factory Photos\Yoga Photo_25.08.2015\IMG_20150825_181920.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00" y="1609200"/>
            <a:ext cx="5400000" cy="3898800"/>
          </a:xfrm>
          <a:prstGeom prst="rect">
            <a:avLst/>
          </a:prstGeom>
          <a:noFill/>
          <a:ln w="25400" cmpd="sng">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Backups\Factory Photos\Yoga Photo_25.08.2015\IMG_20150825_180841.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400" y="1609200"/>
            <a:ext cx="5400000" cy="3898800"/>
          </a:xfrm>
          <a:prstGeom prst="rect">
            <a:avLst/>
          </a:prstGeom>
          <a:noFill/>
          <a:ln w="25400" cmpd="sng">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29698487-55DB-4A34-90F8-B72312BAD17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6252231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16" name="TextBox 15"/>
          <p:cNvSpPr txBox="1"/>
          <p:nvPr/>
        </p:nvSpPr>
        <p:spPr>
          <a:xfrm>
            <a:off x="1302365" y="5844892"/>
            <a:ext cx="3745670" cy="369332"/>
          </a:xfrm>
          <a:prstGeom prst="rect">
            <a:avLst/>
          </a:prstGeom>
          <a:noFill/>
        </p:spPr>
        <p:txBody>
          <a:bodyPr wrap="square" rtlCol="0">
            <a:spAutoFit/>
          </a:bodyPr>
          <a:lstStyle/>
          <a:p>
            <a:r>
              <a:rPr lang="en-IN" b="1" dirty="0">
                <a:latin typeface="Baskerville Old Face" pitchFamily="18" charset="0"/>
              </a:rPr>
              <a:t>Books Pujan on New financial year</a:t>
            </a:r>
          </a:p>
        </p:txBody>
      </p:sp>
      <p:pic>
        <p:nvPicPr>
          <p:cNvPr id="17" name="Picture 16"/>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18" name="TextBox 17"/>
          <p:cNvSpPr txBox="1"/>
          <p:nvPr/>
        </p:nvSpPr>
        <p:spPr>
          <a:xfrm>
            <a:off x="8328715" y="5844892"/>
            <a:ext cx="1335369" cy="369332"/>
          </a:xfrm>
          <a:prstGeom prst="rect">
            <a:avLst/>
          </a:prstGeom>
          <a:noFill/>
        </p:spPr>
        <p:txBody>
          <a:bodyPr wrap="square" rtlCol="0">
            <a:spAutoFit/>
          </a:bodyPr>
          <a:lstStyle/>
          <a:p>
            <a:r>
              <a:rPr lang="en-IN" b="1" dirty="0">
                <a:latin typeface="Baskerville Old Face" pitchFamily="18" charset="0"/>
              </a:rPr>
              <a:t>Ganesh Puja </a:t>
            </a:r>
          </a:p>
        </p:txBody>
      </p:sp>
      <p:pic>
        <p:nvPicPr>
          <p:cNvPr id="13" name="Picture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FD3F6079-58B5-445A-8B51-086026FAA7D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1485451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296400" y="1609200"/>
            <a:ext cx="5400000" cy="3898800"/>
          </a:xfrm>
          <a:prstGeom prst="rect">
            <a:avLst/>
          </a:prstGeom>
          <a:ln w="28575">
            <a:solidFill>
              <a:schemeClr val="tx1"/>
            </a:solidFill>
          </a:ln>
        </p:spPr>
      </p:pic>
      <p:sp>
        <p:nvSpPr>
          <p:cNvPr id="20" name="TextBox 19"/>
          <p:cNvSpPr txBox="1"/>
          <p:nvPr/>
        </p:nvSpPr>
        <p:spPr>
          <a:xfrm>
            <a:off x="8328715" y="5776113"/>
            <a:ext cx="1335369" cy="369332"/>
          </a:xfrm>
          <a:prstGeom prst="rect">
            <a:avLst/>
          </a:prstGeom>
          <a:noFill/>
        </p:spPr>
        <p:txBody>
          <a:bodyPr wrap="square" rtlCol="0">
            <a:spAutoFit/>
          </a:bodyPr>
          <a:lstStyle/>
          <a:p>
            <a:r>
              <a:rPr lang="en-IN" b="1" dirty="0">
                <a:latin typeface="Baskerville Old Face" pitchFamily="18" charset="0"/>
              </a:rPr>
              <a:t>Ganesh Puja </a:t>
            </a:r>
          </a:p>
        </p:txBody>
      </p:sp>
      <p:pic>
        <p:nvPicPr>
          <p:cNvPr id="21" name="Picture 20"/>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75200" y="1609200"/>
            <a:ext cx="5400000" cy="3898800"/>
          </a:xfrm>
          <a:prstGeom prst="rect">
            <a:avLst/>
          </a:prstGeom>
          <a:ln w="28575">
            <a:solidFill>
              <a:schemeClr val="tx1"/>
            </a:solidFill>
          </a:ln>
        </p:spPr>
      </p:pic>
      <p:sp>
        <p:nvSpPr>
          <p:cNvPr id="22" name="TextBox 21"/>
          <p:cNvSpPr txBox="1"/>
          <p:nvPr/>
        </p:nvSpPr>
        <p:spPr>
          <a:xfrm>
            <a:off x="2507515" y="5776113"/>
            <a:ext cx="1335369" cy="369332"/>
          </a:xfrm>
          <a:prstGeom prst="rect">
            <a:avLst/>
          </a:prstGeom>
          <a:noFill/>
        </p:spPr>
        <p:txBody>
          <a:bodyPr wrap="square" rtlCol="0">
            <a:spAutoFit/>
          </a:bodyPr>
          <a:lstStyle/>
          <a:p>
            <a:r>
              <a:rPr lang="en-IN" b="1" dirty="0">
                <a:latin typeface="Baskerville Old Face" pitchFamily="18" charset="0"/>
              </a:rPr>
              <a:t>Ganesh Puja </a:t>
            </a:r>
          </a:p>
        </p:txBody>
      </p:sp>
      <p:pic>
        <p:nvPicPr>
          <p:cNvPr id="13" name="Picture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9" name="Footer Placeholder 4">
            <a:extLst>
              <a:ext uri="{FF2B5EF4-FFF2-40B4-BE49-F238E27FC236}">
                <a16:creationId xmlns="" xmlns:a16="http://schemas.microsoft.com/office/drawing/2014/main" id="{0EFC1A2F-05FA-42D3-84E7-EBE688B4E67C}"/>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180516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4470204" y="801665"/>
            <a:ext cx="3345240" cy="369332"/>
          </a:xfrm>
          <a:prstGeom prst="rect">
            <a:avLst/>
          </a:prstGeom>
          <a:noFill/>
        </p:spPr>
        <p:txBody>
          <a:bodyPr wrap="square" rtlCol="0">
            <a:spAutoFit/>
          </a:bodyPr>
          <a:lstStyle/>
          <a:p>
            <a:r>
              <a:rPr lang="en-US" b="1" dirty="0">
                <a:latin typeface="Baskerville Old Face" pitchFamily="18" charset="0"/>
              </a:rPr>
              <a:t>Ridhi Sidhi Ganesh  Puja - Havan</a:t>
            </a:r>
            <a:endParaRPr lang="en-IN" b="1" dirty="0">
              <a:latin typeface="Baskerville Old Face" pitchFamily="18" charset="0"/>
            </a:endParaRPr>
          </a:p>
        </p:txBody>
      </p:sp>
      <p:pic>
        <p:nvPicPr>
          <p:cNvPr id="1026" name="Picture 2" descr="H:\Backups\Factory Photos\Havan for SPY Reddy_Dalmia\IMG_20151001_132320.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00" y="1609200"/>
            <a:ext cx="5400000" cy="389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H:\Backups\Factory Photos\Havan for SPY Reddy_Dalmia\IMG_20151001_13233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175" y="1609200"/>
            <a:ext cx="4570068" cy="389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8" name="Footer Placeholder 4">
            <a:extLst>
              <a:ext uri="{FF2B5EF4-FFF2-40B4-BE49-F238E27FC236}">
                <a16:creationId xmlns="" xmlns:a16="http://schemas.microsoft.com/office/drawing/2014/main" id="{9AE55F6E-35B8-4156-9F3D-03C0D7DB4821}"/>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657762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Backups\Factory Photos\Havan for SPY Reddy_Dalmia\IMG_20151001_132619.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200" y="1609200"/>
            <a:ext cx="5400000" cy="389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H:\Backups\Factory Photos\Havan for SPY Reddy_Dalmia\IMG_20151001_132239.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6400" y="1609200"/>
            <a:ext cx="5400000" cy="3898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1332800" y="71204"/>
            <a:ext cx="637200" cy="730461"/>
          </a:xfrm>
          <a:prstGeom prst="rect">
            <a:avLst/>
          </a:prstGeom>
          <a:ln>
            <a:solidFill>
              <a:srgbClr val="292929"/>
            </a:solidFill>
          </a:ln>
          <a:effectLst>
            <a:outerShdw blurRad="50800" dist="38100" dir="2700000" algn="tl" rotWithShape="0">
              <a:prstClr val="black">
                <a:alpha val="40000"/>
              </a:prstClr>
            </a:outerShdw>
            <a:reflection stA="20000" endPos="80000" dist="50800" dir="5400000" sy="-100000" algn="bl" rotWithShape="0"/>
          </a:effectLst>
        </p:spPr>
      </p:pic>
      <p:sp>
        <p:nvSpPr>
          <p:cNvPr id="7" name="Footer Placeholder 4">
            <a:extLst>
              <a:ext uri="{FF2B5EF4-FFF2-40B4-BE49-F238E27FC236}">
                <a16:creationId xmlns="" xmlns:a16="http://schemas.microsoft.com/office/drawing/2014/main" id="{43A08B29-E90E-4C3B-BD8E-AEB384EC1B25}"/>
              </a:ext>
            </a:extLst>
          </p:cNvPr>
          <p:cNvSpPr>
            <a:spLocks noGrp="1"/>
          </p:cNvSpPr>
          <p:nvPr>
            <p:ph type="ftr" sz="quarter" idx="11"/>
          </p:nvPr>
        </p:nvSpPr>
        <p:spPr>
          <a:xfrm>
            <a:off x="0" y="6500595"/>
            <a:ext cx="12191999" cy="357405"/>
          </a:xfrm>
        </p:spPr>
        <p:txBody>
          <a:bodyPr/>
          <a:lstStyle/>
          <a:p>
            <a:r>
              <a:rPr lang="en-IN" dirty="0">
                <a:solidFill>
                  <a:schemeClr val="tx1">
                    <a:lumMod val="95000"/>
                    <a:lumOff val="5000"/>
                  </a:schemeClr>
                </a:solidFill>
              </a:rPr>
              <a:t>												 	   										                   </a:t>
            </a:r>
            <a:r>
              <a:rPr lang="en-IN" sz="1000" dirty="0">
                <a:solidFill>
                  <a:schemeClr val="tx1">
                    <a:lumMod val="95000"/>
                    <a:lumOff val="5000"/>
                  </a:schemeClr>
                </a:solidFill>
              </a:rPr>
              <a:t>Priyadarshini </a:t>
            </a:r>
            <a:r>
              <a:rPr lang="en-IN" sz="1000" dirty="0" err="1">
                <a:solidFill>
                  <a:schemeClr val="tx1">
                    <a:lumMod val="95000"/>
                    <a:lumOff val="5000"/>
                  </a:schemeClr>
                </a:solidFill>
              </a:rPr>
              <a:t>Polysacks</a:t>
            </a:r>
            <a:r>
              <a:rPr lang="en-IN" sz="1000" dirty="0">
                <a:solidFill>
                  <a:schemeClr val="tx1">
                    <a:lumMod val="95000"/>
                    <a:lumOff val="5000"/>
                  </a:schemeClr>
                </a:solidFill>
              </a:rPr>
              <a:t> Ltd-May 2022</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287165187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3399</TotalTime>
  <Words>1067</Words>
  <Application>Microsoft Office PowerPoint</Application>
  <PresentationFormat>Custom</PresentationFormat>
  <Paragraphs>541</Paragraphs>
  <Slides>100</Slides>
  <Notes>0</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Wisp</vt:lpstr>
      <vt:lpstr>PowerPoint Presentation</vt:lpstr>
      <vt:lpstr>PowerPoint Presentation</vt:lpstr>
      <vt:lpstr>PowerPoint Presentation</vt:lpstr>
      <vt:lpstr>PowerPoint Presentation</vt:lpstr>
      <vt:lpstr>COMPANY -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798</cp:revision>
  <dcterms:created xsi:type="dcterms:W3CDTF">2015-07-17T10:58:23Z</dcterms:created>
  <dcterms:modified xsi:type="dcterms:W3CDTF">2022-06-13T07:33:33Z</dcterms:modified>
</cp:coreProperties>
</file>